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0" r:id="rId1"/>
  </p:sldMasterIdLst>
  <p:notesMasterIdLst>
    <p:notesMasterId r:id="rId58"/>
  </p:notesMasterIdLst>
  <p:handoutMasterIdLst>
    <p:handoutMasterId r:id="rId59"/>
  </p:handoutMasterIdLst>
  <p:sldIdLst>
    <p:sldId id="256" r:id="rId2"/>
    <p:sldId id="257" r:id="rId3"/>
    <p:sldId id="258" r:id="rId4"/>
    <p:sldId id="259" r:id="rId5"/>
    <p:sldId id="260" r:id="rId6"/>
    <p:sldId id="268" r:id="rId7"/>
    <p:sldId id="269" r:id="rId8"/>
    <p:sldId id="270" r:id="rId9"/>
    <p:sldId id="265" r:id="rId10"/>
    <p:sldId id="271" r:id="rId11"/>
    <p:sldId id="262" r:id="rId12"/>
    <p:sldId id="263" r:id="rId13"/>
    <p:sldId id="261" r:id="rId14"/>
    <p:sldId id="264" r:id="rId15"/>
    <p:sldId id="267"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72" r:id="rId29"/>
    <p:sldId id="273" r:id="rId30"/>
    <p:sldId id="274" r:id="rId31"/>
    <p:sldId id="275" r:id="rId32"/>
    <p:sldId id="276" r:id="rId33"/>
    <p:sldId id="277" r:id="rId34"/>
    <p:sldId id="278" r:id="rId35"/>
    <p:sldId id="279" r:id="rId36"/>
    <p:sldId id="292" r:id="rId37"/>
    <p:sldId id="293" r:id="rId38"/>
    <p:sldId id="294" r:id="rId39"/>
    <p:sldId id="295" r:id="rId40"/>
    <p:sldId id="296" r:id="rId41"/>
    <p:sldId id="297" r:id="rId42"/>
    <p:sldId id="298" r:id="rId43"/>
    <p:sldId id="299" r:id="rId44"/>
    <p:sldId id="266"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71C62"/>
    <a:srgbClr val="0249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1"/>
    <p:restoredTop sz="82357" autoAdjust="0"/>
  </p:normalViewPr>
  <p:slideViewPr>
    <p:cSldViewPr snapToGrid="0">
      <p:cViewPr varScale="1">
        <p:scale>
          <a:sx n="131" d="100"/>
          <a:sy n="131" d="100"/>
        </p:scale>
        <p:origin x="536" y="184"/>
      </p:cViewPr>
      <p:guideLst>
        <p:guide orient="horz" pos="2160"/>
        <p:guide pos="3840"/>
      </p:guideLst>
    </p:cSldViewPr>
  </p:slideViewPr>
  <p:notesTextViewPr>
    <p:cViewPr>
      <p:scale>
        <a:sx n="200" d="100"/>
        <a:sy n="200" d="100"/>
      </p:scale>
      <p:origin x="0" y="0"/>
    </p:cViewPr>
  </p:notesTextViewPr>
  <p:sorterViewPr>
    <p:cViewPr>
      <p:scale>
        <a:sx n="200" d="100"/>
        <a:sy n="200" d="100"/>
      </p:scale>
      <p:origin x="0" y="0"/>
    </p:cViewPr>
  </p:sorter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821B49-C552-4148-8BE4-F39CC0226C52}" type="datetimeFigureOut">
              <a:rPr lang="en-SG" smtClean="0"/>
              <a:t>7/10/20</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8B4FB9-629E-4FC1-826D-F05834C22254}" type="slidenum">
              <a:rPr lang="en-SG" smtClean="0"/>
              <a:t>‹#›</a:t>
            </a:fld>
            <a:endParaRPr lang="en-S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1D93-7D99-4328-934B-06F648F9EDCF}" type="datetimeFigureOut">
              <a:rPr lang="en-SG" smtClean="0"/>
              <a:t>7/10/20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C4875-8523-436E-AFC9-E015484AB16B}" type="slidenum">
              <a:rPr lang="en-SG" smtClean="0"/>
              <a:t>‹#›</a:t>
            </a:fld>
            <a:endParaRPr lang="en-SG"/>
          </a:p>
        </p:txBody>
      </p:sp>
    </p:spTree>
    <p:extLst>
      <p:ext uri="{BB962C8B-B14F-4D97-AF65-F5344CB8AC3E}">
        <p14:creationId xmlns:p14="http://schemas.microsoft.com/office/powerpoint/2010/main" val="1057496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783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zh-CN" altLang="en-US" sz="1200" b="1" dirty="0">
                <a:solidFill>
                  <a:schemeClr val="bg1"/>
                </a:solidFill>
                <a:latin typeface="Microsoft YaHei" panose="020B0503020204020204" pitchFamily="34" charset="-122"/>
                <a:ea typeface="Microsoft YaHei" panose="020B0503020204020204" pitchFamily="34" charset="-122"/>
              </a:rPr>
              <a:t> </a:t>
            </a:r>
            <a:r>
              <a:rPr lang="en-US" altLang="zh-CN" sz="1200" b="1" dirty="0">
                <a:solidFill>
                  <a:schemeClr val="bg1"/>
                </a:solidFill>
                <a:latin typeface="Microsoft YaHei" panose="020B0503020204020204" pitchFamily="34" charset="-122"/>
                <a:ea typeface="Microsoft YaHei" panose="020B0503020204020204" pitchFamily="34" charset="-122"/>
              </a:rPr>
              <a:t>Simulated distribution curve of numerical variables</a:t>
            </a:r>
          </a:p>
          <a:p>
            <a:r>
              <a:rPr lang="en-US" altLang="zh-CN" sz="1200" b="1" dirty="0">
                <a:solidFill>
                  <a:schemeClr val="bg1"/>
                </a:solidFill>
                <a:latin typeface="Microsoft YaHei" panose="020B0503020204020204" pitchFamily="34" charset="-122"/>
                <a:ea typeface="Microsoft YaHei" panose="020B0503020204020204" pitchFamily="34" charset="-122"/>
              </a:rPr>
              <a:t> we can see variable balance, age and credit score present a normal distribution. </a:t>
            </a:r>
          </a:p>
          <a:p>
            <a:r>
              <a:rPr lang="en-US" altLang="zh-CN" sz="1200" b="1" dirty="0">
                <a:solidFill>
                  <a:schemeClr val="bg1"/>
                </a:solidFill>
                <a:latin typeface="Microsoft YaHei" panose="020B0503020204020204" pitchFamily="34" charset="-122"/>
                <a:ea typeface="Microsoft YaHei" panose="020B0503020204020204" pitchFamily="34" charset="-122"/>
              </a:rPr>
              <a:t>We should also noticed that </a:t>
            </a:r>
          </a:p>
          <a:p>
            <a:r>
              <a:rPr lang="en-US" altLang="zh-CN" sz="1200" b="1" dirty="0">
                <a:solidFill>
                  <a:schemeClr val="bg1"/>
                </a:solidFill>
                <a:latin typeface="Microsoft YaHei" panose="020B0503020204020204" pitchFamily="34" charset="-122"/>
                <a:ea typeface="Microsoft YaHei" panose="020B0503020204020204" pitchFamily="34" charset="-122"/>
              </a:rPr>
              <a:t>firstly many customers have outstanding balance at 0, </a:t>
            </a:r>
          </a:p>
          <a:p>
            <a:r>
              <a:rPr lang="en-US" altLang="zh-CN" sz="1200" b="1" dirty="0">
                <a:solidFill>
                  <a:schemeClr val="bg1"/>
                </a:solidFill>
                <a:latin typeface="Microsoft YaHei" panose="020B0503020204020204" pitchFamily="34" charset="-122"/>
                <a:ea typeface="Microsoft YaHei" panose="020B0503020204020204" pitchFamily="34" charset="-122"/>
              </a:rPr>
              <a:t>secondly the sum of people having different expected salary is very close and</a:t>
            </a:r>
          </a:p>
          <a:p>
            <a:r>
              <a:rPr lang="en-US" altLang="zh-CN" sz="1200" b="1" dirty="0">
                <a:solidFill>
                  <a:schemeClr val="bg1"/>
                </a:solidFill>
                <a:latin typeface="Microsoft YaHei" panose="020B0503020204020204" pitchFamily="34" charset="-122"/>
                <a:ea typeface="Microsoft YaHei" panose="020B0503020204020204" pitchFamily="34" charset="-122"/>
              </a:rPr>
              <a:t>thirdly most customers have 1 or 2 product.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229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Chart in this page is about the Distribution of numerical variables given different exited situation.</a:t>
            </a:r>
          </a:p>
          <a:p>
            <a:r>
              <a:rPr lang="en-US" sz="1200" b="1" dirty="0">
                <a:solidFill>
                  <a:schemeClr val="bg1"/>
                </a:solidFill>
                <a:latin typeface="Microsoft YaHei" panose="020B0503020204020204" pitchFamily="34" charset="-122"/>
                <a:ea typeface="Microsoft YaHei" panose="020B0503020204020204" pitchFamily="34" charset="-122"/>
              </a:rPr>
              <a:t>We can notice that older people have more chance to exit, maybe because </a:t>
            </a:r>
            <a:r>
              <a:rPr lang="en-US" altLang="zh-CN" sz="1200" b="1" dirty="0">
                <a:solidFill>
                  <a:schemeClr val="bg1"/>
                </a:solidFill>
                <a:latin typeface="Microsoft YaHei" panose="020B0503020204020204" pitchFamily="34" charset="-122"/>
                <a:ea typeface="Microsoft YaHei" panose="020B0503020204020204" pitchFamily="34" charset="-122"/>
              </a:rPr>
              <a:t>They have a more cautious attitude towards investment.</a:t>
            </a:r>
          </a:p>
          <a:p>
            <a:endParaRPr lang="en-US" altLang="zh-CN" sz="1200" b="1" dirty="0">
              <a:solidFill>
                <a:schemeClr val="bg1"/>
              </a:solidFill>
              <a:latin typeface="Microsoft YaHei" panose="020B0503020204020204" pitchFamily="34" charset="-122"/>
              <a:ea typeface="Microsoft YaHei" panose="020B0503020204020204" pitchFamily="34" charset="-122"/>
            </a:endParaRPr>
          </a:p>
          <a:p>
            <a:r>
              <a:rPr lang="en-US" altLang="zh-CN" sz="1200" b="1" dirty="0">
                <a:solidFill>
                  <a:schemeClr val="bg1"/>
                </a:solidFill>
                <a:latin typeface="Microsoft YaHei" panose="020B0503020204020204" pitchFamily="34" charset="-122"/>
                <a:ea typeface="Microsoft YaHei" panose="020B0503020204020204" pitchFamily="34" charset="-122"/>
              </a:rPr>
              <a:t>And we can also see from the balance chart, more people with zero outstanding</a:t>
            </a:r>
            <a:r>
              <a:rPr lang="zh-CN" altLang="en-US" sz="1200" b="1" dirty="0">
                <a:solidFill>
                  <a:schemeClr val="bg1"/>
                </a:solidFill>
                <a:latin typeface="Microsoft YaHei" panose="020B0503020204020204" pitchFamily="34" charset="-122"/>
                <a:ea typeface="Microsoft YaHei" panose="020B0503020204020204" pitchFamily="34" charset="-122"/>
              </a:rPr>
              <a:t> </a:t>
            </a:r>
            <a:r>
              <a:rPr lang="en-US" altLang="zh-CN" sz="1200" b="1" dirty="0">
                <a:solidFill>
                  <a:schemeClr val="bg1"/>
                </a:solidFill>
                <a:latin typeface="Microsoft YaHei" panose="020B0503020204020204" pitchFamily="34" charset="-122"/>
                <a:ea typeface="Microsoft YaHei" panose="020B0503020204020204" pitchFamily="34" charset="-122"/>
              </a:rPr>
              <a:t>balance choose not to exit.</a:t>
            </a:r>
          </a:p>
          <a:p>
            <a:endParaRPr lang="en-US" sz="1200" b="1" dirty="0">
              <a:solidFill>
                <a:schemeClr val="bg1"/>
              </a:solidFill>
              <a:latin typeface="Microsoft YaHei" panose="020B0503020204020204" pitchFamily="34" charset="-122"/>
              <a:ea typeface="Microsoft YaHei" panose="020B0503020204020204" pitchFamily="34" charset="-122"/>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455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same fact, we used the violin diagram instead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642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This page is about the Distribution of categorical variables and the Distribution of categorical variables given different exited situation </a:t>
            </a:r>
          </a:p>
          <a:p>
            <a:endParaRPr lang="en-US" sz="1200" b="1" dirty="0">
              <a:solidFill>
                <a:schemeClr val="bg1"/>
              </a:solidFill>
              <a:latin typeface="Microsoft YaHei" panose="020B0503020204020204" pitchFamily="34" charset="-122"/>
              <a:ea typeface="Microsoft YaHei" panose="020B0503020204020204" pitchFamily="34" charset="-122"/>
            </a:endParaRPr>
          </a:p>
          <a:p>
            <a:r>
              <a:rPr lang="en-US" sz="1200" b="1" dirty="0">
                <a:solidFill>
                  <a:schemeClr val="bg1"/>
                </a:solidFill>
                <a:latin typeface="Microsoft YaHei" panose="020B0503020204020204" pitchFamily="34" charset="-122"/>
                <a:ea typeface="Microsoft YaHei" panose="020B0503020204020204" pitchFamily="34" charset="-122"/>
              </a:rPr>
              <a:t>I think the second diagram can’t see clearly </a:t>
            </a:r>
            <a:r>
              <a:rPr lang="en-US" sz="1200" b="1" dirty="0" err="1">
                <a:solidFill>
                  <a:schemeClr val="bg1"/>
                </a:solidFill>
                <a:latin typeface="Microsoft YaHei" panose="020B0503020204020204" pitchFamily="34" charset="-122"/>
                <a:ea typeface="Microsoft YaHei" panose="020B0503020204020204" pitchFamily="34" charset="-122"/>
              </a:rPr>
              <a:t>let’us</a:t>
            </a:r>
            <a:r>
              <a:rPr lang="en-US" sz="1200" b="1" dirty="0">
                <a:solidFill>
                  <a:schemeClr val="bg1"/>
                </a:solidFill>
                <a:latin typeface="Microsoft YaHei" panose="020B0503020204020204" pitchFamily="34" charset="-122"/>
                <a:ea typeface="Microsoft YaHei" panose="020B0503020204020204" pitchFamily="34" charset="-122"/>
              </a:rPr>
              <a:t> move the next page.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117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us that</a:t>
            </a:r>
          </a:p>
          <a:p>
            <a:pPr lvl="0"/>
            <a:r>
              <a:rPr lang="en-CN" sz="1200" kern="1200" dirty="0">
                <a:solidFill>
                  <a:schemeClr val="tx1"/>
                </a:solidFill>
                <a:effectLst/>
                <a:latin typeface="+mn-lt"/>
                <a:ea typeface="+mn-ea"/>
                <a:cs typeface="+mn-cs"/>
              </a:rPr>
              <a:t>Female has more tendency to exit than male.</a:t>
            </a:r>
          </a:p>
          <a:p>
            <a:pPr lvl="0"/>
            <a:r>
              <a:rPr lang="en-CN" sz="1200" kern="1200" dirty="0">
                <a:solidFill>
                  <a:schemeClr val="tx1"/>
                </a:solidFill>
                <a:effectLst/>
                <a:latin typeface="+mn-lt"/>
                <a:ea typeface="+mn-ea"/>
                <a:cs typeface="+mn-cs"/>
              </a:rPr>
              <a:t>When the account is active, customer tend not to exit.</a:t>
            </a:r>
          </a:p>
          <a:p>
            <a:pPr lvl="0"/>
            <a:r>
              <a:rPr lang="en-CN" sz="1200" kern="1200" dirty="0">
                <a:solidFill>
                  <a:schemeClr val="tx1"/>
                </a:solidFill>
                <a:effectLst/>
                <a:latin typeface="+mn-lt"/>
                <a:ea typeface="+mn-ea"/>
                <a:cs typeface="+mn-cs"/>
              </a:rPr>
              <a:t>Customers who have many products tend not to exit.</a:t>
            </a:r>
          </a:p>
          <a:p>
            <a:pPr lvl="0"/>
            <a:r>
              <a:rPr lang="en-CN" sz="1200" kern="1200" dirty="0">
                <a:solidFill>
                  <a:schemeClr val="tx1"/>
                </a:solidFill>
                <a:effectLst/>
                <a:latin typeface="+mn-lt"/>
                <a:ea typeface="+mn-ea"/>
                <a:cs typeface="+mn-cs"/>
              </a:rPr>
              <a:t>Germany, compared to others countries residence, tend not to exit.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778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a:t>
            </a:r>
            <a:r>
              <a:rPr lang="en-CN" sz="1200" kern="1200" dirty="0">
                <a:solidFill>
                  <a:schemeClr val="tx1"/>
                </a:solidFill>
                <a:effectLst/>
                <a:latin typeface="+mn-lt"/>
                <a:ea typeface="+mn-ea"/>
                <a:cs typeface="+mn-cs"/>
              </a:rPr>
              <a:t>e can see from the scheme that </a:t>
            </a:r>
          </a:p>
          <a:p>
            <a:pPr lvl="0"/>
            <a:r>
              <a:rPr lang="en-CN" sz="1200" kern="1200" dirty="0">
                <a:solidFill>
                  <a:schemeClr val="tx1"/>
                </a:solidFill>
                <a:effectLst/>
                <a:latin typeface="+mn-lt"/>
                <a:ea typeface="+mn-ea"/>
                <a:cs typeface="+mn-cs"/>
              </a:rPr>
              <a:t>Around 20% of people exited.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a:t>
            </a:r>
            <a:r>
              <a:rPr lang="en-CN" sz="1200" kern="1200" dirty="0">
                <a:solidFill>
                  <a:schemeClr val="tx1"/>
                </a:solidFill>
                <a:effectLst/>
                <a:latin typeface="+mn-lt"/>
                <a:ea typeface="+mn-ea"/>
                <a:cs typeface="+mn-cs"/>
              </a:rPr>
              <a:t>s before </a:t>
            </a:r>
          </a:p>
          <a:p>
            <a:pPr lvl="0"/>
            <a:r>
              <a:rPr lang="en-CN" sz="1200" kern="1200" dirty="0">
                <a:solidFill>
                  <a:schemeClr val="tx1"/>
                </a:solidFill>
                <a:effectLst/>
                <a:latin typeface="+mn-lt"/>
                <a:ea typeface="+mn-ea"/>
                <a:cs typeface="+mn-cs"/>
              </a:rPr>
              <a:t>Females Germans have more tendency to exit.</a:t>
            </a:r>
          </a:p>
          <a:p>
            <a:pPr lvl="0"/>
            <a:endParaRPr lang="en-CN" sz="1200" kern="1200" dirty="0">
              <a:solidFill>
                <a:schemeClr val="tx1"/>
              </a:solidFill>
              <a:effectLst/>
              <a:latin typeface="+mn-lt"/>
              <a:ea typeface="+mn-ea"/>
              <a:cs typeface="+mn-cs"/>
            </a:endParaRPr>
          </a:p>
          <a:p>
            <a:pPr lvl="0"/>
            <a:r>
              <a:rPr lang="en-CN" sz="1200" kern="1200" dirty="0">
                <a:solidFill>
                  <a:schemeClr val="tx1"/>
                </a:solidFill>
                <a:effectLst/>
                <a:latin typeface="+mn-lt"/>
                <a:ea typeface="+mn-ea"/>
                <a:cs typeface="+mn-cs"/>
              </a:rPr>
              <a:t>French female numerically exited more (460)</a:t>
            </a:r>
          </a:p>
          <a:p>
            <a:pPr lvl="0"/>
            <a:r>
              <a:rPr lang="en-CN" sz="1200" kern="1200" dirty="0">
                <a:solidFill>
                  <a:schemeClr val="tx1"/>
                </a:solidFill>
                <a:effectLst/>
                <a:latin typeface="+mn-lt"/>
                <a:ea typeface="+mn-ea"/>
                <a:cs typeface="+mn-cs"/>
              </a:rPr>
              <a:t>Frenchs continued with a bank numerically and proportionally most</a:t>
            </a:r>
          </a:p>
          <a:p>
            <a:pPr lvl="0"/>
            <a:r>
              <a:rPr lang="en-CN" sz="1200" kern="1200" dirty="0">
                <a:solidFill>
                  <a:schemeClr val="tx1"/>
                </a:solidFill>
                <a:effectLst/>
                <a:latin typeface="+mn-lt"/>
                <a:ea typeface="+mn-ea"/>
                <a:cs typeface="+mn-cs"/>
              </a:rPr>
              <a:t>Females and unactive members more prone to exit.</a:t>
            </a:r>
          </a:p>
          <a:p>
            <a:pPr lvl="0"/>
            <a:r>
              <a:rPr lang="en-CN" sz="1200" kern="1200" dirty="0">
                <a:solidFill>
                  <a:schemeClr val="tx1"/>
                </a:solidFill>
                <a:effectLst/>
                <a:latin typeface="+mn-lt"/>
                <a:ea typeface="+mn-ea"/>
                <a:cs typeface="+mn-cs"/>
              </a:rPr>
              <a:t>Credit card users are also a bit more prone to exit than non credit card users.</a:t>
            </a:r>
          </a:p>
          <a:p>
            <a:pPr lvl="0"/>
            <a:endParaRPr lang="en-C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a:t>
            </a:r>
            <a:r>
              <a:rPr lang="en-CN" sz="1200" kern="1200" dirty="0">
                <a:solidFill>
                  <a:schemeClr val="tx1"/>
                </a:solidFill>
                <a:effectLst/>
                <a:latin typeface="+mn-lt"/>
                <a:ea typeface="+mn-ea"/>
                <a:cs typeface="+mn-cs"/>
              </a:rPr>
              <a:t>hen my team mate will show you how to use this data do conduct churn prediction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7492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907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616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4650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039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66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3281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330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771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278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2896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081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1103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821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1"/>
                </a:solidFill>
                <a:latin typeface="Microsoft YaHei" panose="020B0503020204020204" pitchFamily="34" charset="-122"/>
                <a:ea typeface="Microsoft YaHei" panose="020B0503020204020204" pitchFamily="34" charset="-122"/>
              </a:rPr>
              <a:t>OK next is Customer Segmentation Dataset</a:t>
            </a:r>
            <a:endParaRPr lang="en-CN" sz="1200" u="sng" dirty="0"/>
          </a:p>
          <a:p>
            <a:endParaRPr lang="en-US" dirty="0"/>
          </a:p>
          <a:p>
            <a:r>
              <a:rPr lang="en-US" b="1" dirty="0">
                <a:solidFill>
                  <a:schemeClr val="bg1"/>
                </a:solidFill>
                <a:latin typeface="Apple Braille" pitchFamily="2" charset="0"/>
                <a:ea typeface="Calibri" panose="020F0502020204030204" pitchFamily="34" charset="0"/>
              </a:rPr>
              <a:t>This dataset contains data from a marketing campaign that aimed to capture time deposits. </a:t>
            </a:r>
          </a:p>
          <a:p>
            <a:r>
              <a:rPr lang="en-US" b="1" dirty="0">
                <a:solidFill>
                  <a:schemeClr val="bg1"/>
                </a:solidFill>
                <a:latin typeface="Apple Braille" pitchFamily="2" charset="0"/>
                <a:ea typeface="Calibri" panose="020F0502020204030204" pitchFamily="34" charset="0"/>
              </a:rPr>
              <a:t>With this data, it is possible to use classification techniques and profile customers. </a:t>
            </a:r>
          </a:p>
          <a:p>
            <a:endParaRPr lang="en-US" b="1" dirty="0">
              <a:solidFill>
                <a:schemeClr val="bg1"/>
              </a:solidFill>
              <a:latin typeface="Apple Braille" pitchFamily="2" charset="0"/>
            </a:endParaRPr>
          </a:p>
          <a:p>
            <a:r>
              <a:rPr lang="en-US" b="1" dirty="0">
                <a:solidFill>
                  <a:schemeClr val="bg1"/>
                </a:solidFill>
                <a:latin typeface="Apple Braille" pitchFamily="2" charset="0"/>
              </a:rPr>
              <a:t>It’s very similar with the last one </a:t>
            </a:r>
            <a:r>
              <a:rPr lang="zh-CN" altLang="en-US" b="1" dirty="0">
                <a:solidFill>
                  <a:schemeClr val="bg1"/>
                </a:solidFill>
                <a:latin typeface="Apple Braille" pitchFamily="2" charset="0"/>
              </a:rPr>
              <a:t>，</a:t>
            </a:r>
            <a:r>
              <a:rPr lang="en-US" altLang="zh-CN" b="1" dirty="0">
                <a:solidFill>
                  <a:schemeClr val="bg1"/>
                </a:solidFill>
                <a:latin typeface="Apple Braille" pitchFamily="2" charset="0"/>
              </a:rPr>
              <a:t> so I just briefly introduce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1845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latin typeface="Apple Braille" pitchFamily="2" charset="0"/>
                <a:ea typeface="Calibri" panose="020F0502020204030204" pitchFamily="34" charset="0"/>
              </a:rPr>
              <a:t>The data of the customers were divided into 17 </a:t>
            </a:r>
            <a:r>
              <a:rPr lang="en-US" b="1" dirty="0" err="1">
                <a:solidFill>
                  <a:schemeClr val="bg1"/>
                </a:solidFill>
                <a:latin typeface="Apple Braille" pitchFamily="2" charset="0"/>
                <a:ea typeface="Calibri" panose="020F0502020204030204" pitchFamily="34" charset="0"/>
              </a:rPr>
              <a:t>attributes,with</a:t>
            </a:r>
            <a:r>
              <a:rPr lang="en-US" b="1" dirty="0">
                <a:solidFill>
                  <a:schemeClr val="bg1"/>
                </a:solidFill>
                <a:latin typeface="Apple Braille" pitchFamily="2" charset="0"/>
                <a:ea typeface="Calibri" panose="020F0502020204030204" pitchFamily="34" charset="0"/>
              </a:rPr>
              <a:t> 8 numeric classes and 9 of factors.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1533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9781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Heat map of data correlation shows us that duration has high correlation with 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6608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pair plot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417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Simulated distribution curve of numerical variables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5884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5523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from the </a:t>
            </a:r>
            <a:r>
              <a:rPr lang="en-US" altLang="zh-CN" sz="1200" b="1" dirty="0">
                <a:solidFill>
                  <a:schemeClr val="bg1"/>
                </a:solidFill>
                <a:latin typeface="Microsoft YaHei" panose="020B0503020204020204" pitchFamily="34" charset="-122"/>
                <a:ea typeface="Microsoft YaHei" panose="020B0503020204020204" pitchFamily="34" charset="-122"/>
              </a:rPr>
              <a:t>Distribution of categorical variables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310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And Success probability ,and find that </a:t>
            </a:r>
          </a:p>
          <a:p>
            <a:endParaRPr lang="en-US" sz="1200" b="1" dirty="0">
              <a:solidFill>
                <a:schemeClr val="bg1"/>
              </a:solidFill>
              <a:latin typeface="Microsoft YaHei" panose="020B0503020204020204" pitchFamily="34" charset="-122"/>
              <a:ea typeface="Microsoft YaHei" panose="020B0503020204020204" pitchFamily="34" charset="-122"/>
            </a:endParaRPr>
          </a:p>
          <a:p>
            <a:r>
              <a:rPr lang="en-US" sz="1200" b="1" dirty="0">
                <a:solidFill>
                  <a:schemeClr val="bg1"/>
                </a:solidFill>
                <a:latin typeface="Microsoft YaHei" panose="020B0503020204020204" pitchFamily="34" charset="-122"/>
                <a:ea typeface="Microsoft YaHei" panose="020B0503020204020204" pitchFamily="34" charset="-122"/>
              </a:rPr>
              <a:t>single people who are well educated are more likely to accept out product.</a:t>
            </a:r>
          </a:p>
          <a:p>
            <a:endParaRPr lang="en-US" sz="1200" b="1" dirty="0">
              <a:solidFill>
                <a:schemeClr val="bg1"/>
              </a:solidFill>
              <a:latin typeface="Microsoft YaHei" panose="020B0503020204020204" pitchFamily="34" charset="-122"/>
              <a:ea typeface="Microsoft YaHei" panose="020B0503020204020204" pitchFamily="34" charset="-122"/>
            </a:endParaRPr>
          </a:p>
          <a:p>
            <a:r>
              <a:rPr lang="en-US" sz="1200" b="1" dirty="0">
                <a:solidFill>
                  <a:schemeClr val="bg1"/>
                </a:solidFill>
                <a:latin typeface="Microsoft YaHei" panose="020B0503020204020204" pitchFamily="34" charset="-122"/>
                <a:ea typeface="Microsoft YaHei" panose="020B0503020204020204" pitchFamily="34" charset="-122"/>
              </a:rPr>
              <a:t>People don’t have house loan are more likely to accept out product</a:t>
            </a:r>
          </a:p>
          <a:p>
            <a:endParaRPr lang="en-US" sz="1200" b="1" dirty="0">
              <a:solidFill>
                <a:schemeClr val="bg1"/>
              </a:solidFill>
              <a:latin typeface="Microsoft YaHei" panose="020B0503020204020204" pitchFamily="34" charset="-122"/>
              <a:ea typeface="Microsoft YaHei" panose="020B0503020204020204" pitchFamily="34" charset="-122"/>
            </a:endParaRPr>
          </a:p>
          <a:p>
            <a:r>
              <a:rPr lang="en-US" sz="1200" b="1" dirty="0">
                <a:solidFill>
                  <a:schemeClr val="bg1"/>
                </a:solidFill>
                <a:latin typeface="Microsoft YaHei" panose="020B0503020204020204" pitchFamily="34" charset="-122"/>
                <a:ea typeface="Microsoft YaHei" panose="020B0503020204020204" pitchFamily="34" charset="-122"/>
              </a:rPr>
              <a:t>Next my </a:t>
            </a:r>
            <a:r>
              <a:rPr lang="en-US" sz="1200" b="1" dirty="0" err="1">
                <a:solidFill>
                  <a:schemeClr val="bg1"/>
                </a:solidFill>
                <a:latin typeface="Microsoft YaHei" panose="020B0503020204020204" pitchFamily="34" charset="-122"/>
                <a:ea typeface="Microsoft YaHei" panose="020B0503020204020204" pitchFamily="34" charset="-122"/>
              </a:rPr>
              <a:t>teammeat</a:t>
            </a:r>
            <a:r>
              <a:rPr lang="en-US" sz="1200" b="1" dirty="0">
                <a:solidFill>
                  <a:schemeClr val="bg1"/>
                </a:solidFill>
                <a:latin typeface="Microsoft YaHei" panose="020B0503020204020204" pitchFamily="34" charset="-122"/>
                <a:ea typeface="Microsoft YaHei" panose="020B0503020204020204" pitchFamily="34" charset="-122"/>
              </a:rPr>
              <a:t> will show you how to use this data to conduct customer </a:t>
            </a:r>
            <a:r>
              <a:rPr lang="en-US" sz="1200" b="1" dirty="0" err="1">
                <a:solidFill>
                  <a:schemeClr val="bg1"/>
                </a:solidFill>
                <a:latin typeface="Microsoft YaHei" panose="020B0503020204020204" pitchFamily="34" charset="-122"/>
                <a:ea typeface="Microsoft YaHei" panose="020B0503020204020204" pitchFamily="34" charset="-122"/>
              </a:rPr>
              <a:t>segmatation</a:t>
            </a:r>
            <a:r>
              <a:rPr lang="en-US" sz="1200" b="1" dirty="0">
                <a:solidFill>
                  <a:schemeClr val="bg1"/>
                </a:solidFill>
                <a:latin typeface="Microsoft YaHei" panose="020B0503020204020204" pitchFamily="34" charset="-122"/>
                <a:ea typeface="Microsoft YaHei" panose="020B0503020204020204" pitchFamily="34" charset="-122"/>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0332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8788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9985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6803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932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9781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8474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4719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5791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575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976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6502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05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0509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7096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984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9781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873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0045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941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9644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597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5517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572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Before we can raising any advice or conclusion, we must find some data to train and deploy our model. so now it’s my turn to conduct the EDA----exploratory data analysis.</a:t>
            </a:r>
          </a:p>
          <a:p>
            <a:endParaRPr lang="en-US" dirty="0"/>
          </a:p>
          <a:p>
            <a:r>
              <a:rPr lang="en-US" dirty="0"/>
              <a:t>The first dataset is about churn prediction.</a:t>
            </a:r>
            <a:r>
              <a:rPr lang="en-CN" b="1" dirty="0">
                <a:solidFill>
                  <a:schemeClr val="bg1"/>
                </a:solidFill>
                <a:latin typeface="Apple Braille" pitchFamily="2" charset="0"/>
                <a:ea typeface="Calibri" panose="020F0502020204030204" pitchFamily="34" charset="0"/>
              </a:rPr>
              <a:t> </a:t>
            </a:r>
            <a:r>
              <a:rPr lang="en-US" b="1" dirty="0">
                <a:solidFill>
                  <a:schemeClr val="bg1"/>
                </a:solidFill>
                <a:latin typeface="Apple Braille" pitchFamily="2" charset="0"/>
                <a:ea typeface="Calibri" panose="020F0502020204030204" pitchFamily="34" charset="0"/>
              </a:rPr>
              <a:t>I</a:t>
            </a:r>
            <a:r>
              <a:rPr lang="en-CN" b="1" dirty="0">
                <a:solidFill>
                  <a:schemeClr val="bg1"/>
                </a:solidFill>
                <a:latin typeface="Apple Braille" pitchFamily="2" charset="0"/>
                <a:ea typeface="Calibri" panose="020F0502020204030204" pitchFamily="34" charset="0"/>
              </a:rPr>
              <a:t>t contains details of a bank's customers </a:t>
            </a:r>
          </a:p>
          <a:p>
            <a:r>
              <a:rPr lang="en-CN" b="1" dirty="0">
                <a:solidFill>
                  <a:schemeClr val="bg1"/>
                </a:solidFill>
                <a:latin typeface="Apple Braille" pitchFamily="2" charset="0"/>
                <a:ea typeface="Calibri" panose="020F0502020204030204" pitchFamily="34" charset="0"/>
              </a:rPr>
              <a:t>and the target variable is a binary variable reflecting the fact whether the customer left the bank or not</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241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few rows looks like this as you can see I put here, and there are 6 numerical variable and 5 categorical variable.</a:t>
            </a:r>
          </a:p>
          <a:p>
            <a:endParaRPr lang="en-US" dirty="0"/>
          </a:p>
          <a:p>
            <a:r>
              <a:rPr lang="en-US" dirty="0"/>
              <a:t>The right chart shows us the descriptive statistics.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923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The left chart is Heat map of data correlation and as you can see from the picture, there’s no any highly correlated variable with y, </a:t>
            </a:r>
          </a:p>
          <a:p>
            <a:r>
              <a:rPr lang="en-US" altLang="zh-CN" sz="1200" b="1" dirty="0">
                <a:solidFill>
                  <a:schemeClr val="bg1"/>
                </a:solidFill>
                <a:latin typeface="Microsoft YaHei" panose="020B0503020204020204" pitchFamily="34" charset="-122"/>
                <a:ea typeface="Microsoft YaHei" panose="020B0503020204020204" pitchFamily="34" charset="-122"/>
              </a:rPr>
              <a:t>variable age has the biggest correlation with y at 0.29.</a:t>
            </a:r>
          </a:p>
          <a:p>
            <a:endParaRPr lang="en-US" sz="1200" b="1" dirty="0">
              <a:solidFill>
                <a:schemeClr val="bg1"/>
              </a:solidFill>
              <a:latin typeface="Microsoft YaHei" panose="020B0503020204020204" pitchFamily="34" charset="-122"/>
              <a:ea typeface="Microsoft YaHei" panose="020B0503020204020204" pitchFamily="34" charset="-122"/>
            </a:endParaRPr>
          </a:p>
          <a:p>
            <a:r>
              <a:rPr lang="en-US" sz="1200" b="1" dirty="0">
                <a:solidFill>
                  <a:schemeClr val="bg1"/>
                </a:solidFill>
                <a:latin typeface="Microsoft YaHei" panose="020B0503020204020204" pitchFamily="34" charset="-122"/>
                <a:ea typeface="Microsoft YaHei" panose="020B0503020204020204" pitchFamily="34" charset="-122"/>
              </a:rPr>
              <a:t>From the right chart we can conclude that the The data is relatively symmetric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911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pair plot, You can see the distribution relationship between any two variables </a:t>
            </a:r>
          </a:p>
          <a:p>
            <a:r>
              <a:rPr lang="en-US" dirty="0"/>
              <a:t>if you are interested, you can click the pause and stop for a while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C4875-8523-436E-AFC9-E015484AB16B}"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51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A223E1-0F29-4815-AEED-0FB78E8DF392}" type="datetimeFigureOut">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338741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223E1-0F29-4815-AEED-0FB78E8DF392}" type="datetimeFigureOut">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1608534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223E1-0F29-4815-AEED-0FB78E8DF392}" type="datetimeFigureOut">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61280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618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50000"/>
                  </a:schemeClr>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223E1-0F29-4815-AEED-0FB78E8DF392}" type="datetimeFigureOut">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336577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A223E1-0F29-4815-AEED-0FB78E8DF392}" type="datetimeFigureOut">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3360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A223E1-0F29-4815-AEED-0FB78E8DF392}" type="datetimeFigureOut">
              <a:rPr lang="en-US" smtClean="0"/>
              <a:t>10/7/20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4227852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A223E1-0F29-4815-AEED-0FB78E8DF392}" type="datetimeFigureOut">
              <a:rPr lang="en-US" smtClean="0"/>
              <a:t>10/7/20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215335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A223E1-0F29-4815-AEED-0FB78E8DF392}" type="datetimeFigureOut">
              <a:rPr lang="en-US" smtClean="0"/>
              <a:t>10/7/20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227483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223E1-0F29-4815-AEED-0FB78E8DF392}" type="datetimeFigureOut">
              <a:rPr lang="en-US" smtClean="0"/>
              <a:t>10/7/20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96709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A223E1-0F29-4815-AEED-0FB78E8DF392}" type="datetimeFigureOut">
              <a:rPr lang="en-US" smtClean="0"/>
              <a:t>10/7/20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271805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A223E1-0F29-4815-AEED-0FB78E8DF392}" type="datetimeFigureOut">
              <a:rPr lang="en-US" smtClean="0"/>
              <a:t>10/7/20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44B64-E6B0-4730-B814-B546C3DD25CE}" type="slidenum">
              <a:rPr lang="en-US" smtClean="0"/>
              <a:t>‹#›</a:t>
            </a:fld>
            <a:endParaRPr lang="en-US"/>
          </a:p>
        </p:txBody>
      </p:sp>
    </p:spTree>
    <p:extLst>
      <p:ext uri="{BB962C8B-B14F-4D97-AF65-F5344CB8AC3E}">
        <p14:creationId xmlns:p14="http://schemas.microsoft.com/office/powerpoint/2010/main" val="147254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223E1-0F29-4815-AEED-0FB78E8DF392}" type="datetimeFigureOut">
              <a:rPr lang="en-US" smtClean="0"/>
              <a:t>10/7/20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44B64-E6B0-4730-B814-B546C3DD25CE}" type="slidenum">
              <a:rPr lang="en-US" smtClean="0"/>
              <a:t>‹#›</a:t>
            </a:fld>
            <a:endParaRPr lang="en-US"/>
          </a:p>
        </p:txBody>
      </p:sp>
    </p:spTree>
    <p:extLst>
      <p:ext uri="{BB962C8B-B14F-4D97-AF65-F5344CB8AC3E}">
        <p14:creationId xmlns:p14="http://schemas.microsoft.com/office/powerpoint/2010/main" val="132579541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7.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61.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27.xml"/><Relationship Id="rId16" Type="http://schemas.openxmlformats.org/officeDocument/2006/relationships/image" Target="../media/image79.sv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4" Type="http://schemas.openxmlformats.org/officeDocument/2006/relationships/image" Target="../media/image42.png"/><Relationship Id="rId9" Type="http://schemas.openxmlformats.org/officeDocument/2006/relationships/image" Target="../media/image72.png"/><Relationship Id="rId14" Type="http://schemas.openxmlformats.org/officeDocument/2006/relationships/image" Target="../media/image77.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2.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7.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7.png"/><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2.png"/><Relationship Id="rId7"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2.png"/><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1.jp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23E18-1F02-FA4D-8B4D-E87C9AFBB80C}"/>
              </a:ext>
            </a:extLst>
          </p:cNvPr>
          <p:cNvPicPr>
            <a:picLocks noChangeAspect="1"/>
          </p:cNvPicPr>
          <p:nvPr/>
        </p:nvPicPr>
        <p:blipFill rotWithShape="1">
          <a:blip r:embed="rId3">
            <a:extLst>
              <a:ext uri="{28A0092B-C50C-407E-A947-70E740481C1C}">
                <a14:useLocalDpi xmlns:a14="http://schemas.microsoft.com/office/drawing/2010/main" val="0"/>
              </a:ext>
            </a:extLst>
          </a:blip>
          <a:srcRect l="1" r="18903"/>
          <a:stretch/>
        </p:blipFill>
        <p:spPr>
          <a:xfrm>
            <a:off x="0" y="0"/>
            <a:ext cx="12192000" cy="6327909"/>
          </a:xfrm>
          <a:prstGeom prst="rect">
            <a:avLst/>
          </a:prstGeom>
        </p:spPr>
      </p:pic>
      <p:sp>
        <p:nvSpPr>
          <p:cNvPr id="5" name="Rectangle 4">
            <a:extLst>
              <a:ext uri="{FF2B5EF4-FFF2-40B4-BE49-F238E27FC236}">
                <a16:creationId xmlns:a16="http://schemas.microsoft.com/office/drawing/2014/main" id="{4F7A1145-82C9-2243-AC2E-AD23D8AD1CED}"/>
              </a:ext>
            </a:extLst>
          </p:cNvPr>
          <p:cNvSpPr/>
          <p:nvPr/>
        </p:nvSpPr>
        <p:spPr>
          <a:xfrm>
            <a:off x="0" y="6429"/>
            <a:ext cx="12192000" cy="6327909"/>
          </a:xfrm>
          <a:prstGeom prst="rect">
            <a:avLst/>
          </a:prstGeom>
          <a:solidFill>
            <a:schemeClr val="tx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itle 5"/>
          <p:cNvSpPr>
            <a:spLocks noGrp="1"/>
          </p:cNvSpPr>
          <p:nvPr>
            <p:ph type="ctrTitle"/>
          </p:nvPr>
        </p:nvSpPr>
        <p:spPr>
          <a:xfrm>
            <a:off x="1524000" y="530091"/>
            <a:ext cx="9144000" cy="2387600"/>
          </a:xfrm>
        </p:spPr>
        <p:txBody>
          <a:bodyPr>
            <a:normAutofit/>
          </a:bodyPr>
          <a:lstStyle/>
          <a:p>
            <a:pPr latinLnBrk="1"/>
            <a:r>
              <a:rPr lang="en-GB" altLang="zh-CN" sz="5400" b="1" dirty="0">
                <a:solidFill>
                  <a:schemeClr val="bg1"/>
                </a:solidFill>
              </a:rPr>
              <a:t>CUSTOMER CHURN PREDICTION </a:t>
            </a:r>
            <a:br>
              <a:rPr lang="en-GB" altLang="zh-CN" sz="5400" b="1" dirty="0">
                <a:solidFill>
                  <a:schemeClr val="bg1"/>
                </a:solidFill>
              </a:rPr>
            </a:br>
            <a:r>
              <a:rPr lang="en-GB" altLang="zh-CN" sz="5400" b="1" dirty="0">
                <a:solidFill>
                  <a:schemeClr val="bg1"/>
                </a:solidFill>
              </a:rPr>
              <a:t>&amp; SEGMENTATION</a:t>
            </a:r>
          </a:p>
        </p:txBody>
      </p:sp>
      <p:sp>
        <p:nvSpPr>
          <p:cNvPr id="3" name="Subtitle 2"/>
          <p:cNvSpPr>
            <a:spLocks noGrp="1"/>
          </p:cNvSpPr>
          <p:nvPr>
            <p:ph type="subTitle" idx="1"/>
          </p:nvPr>
        </p:nvSpPr>
        <p:spPr>
          <a:xfrm>
            <a:off x="1524000" y="3602037"/>
            <a:ext cx="9144000" cy="2725871"/>
          </a:xfrm>
        </p:spPr>
        <p:txBody>
          <a:bodyPr>
            <a:normAutofit/>
          </a:bodyPr>
          <a:lstStyle/>
          <a:p>
            <a:r>
              <a:rPr lang="en-US" dirty="0">
                <a:solidFill>
                  <a:schemeClr val="bg1"/>
                </a:solidFill>
              </a:rPr>
              <a:t>Team 7</a:t>
            </a:r>
          </a:p>
          <a:p>
            <a:endParaRPr lang="en-US" dirty="0">
              <a:solidFill>
                <a:schemeClr val="bg1"/>
              </a:solidFill>
            </a:endParaRPr>
          </a:p>
          <a:p>
            <a:pPr algn="l"/>
            <a:r>
              <a:rPr lang="en-US" dirty="0">
                <a:solidFill>
                  <a:schemeClr val="bg1"/>
                </a:solidFill>
              </a:rPr>
              <a:t>             Cheng  </a:t>
            </a:r>
            <a:r>
              <a:rPr lang="en-US" dirty="0" err="1">
                <a:solidFill>
                  <a:schemeClr val="bg1"/>
                </a:solidFill>
              </a:rPr>
              <a:t>Jie</a:t>
            </a:r>
            <a:r>
              <a:rPr lang="en-US" dirty="0">
                <a:solidFill>
                  <a:schemeClr val="bg1"/>
                </a:solidFill>
              </a:rPr>
              <a:t>    G2000455H                 Li </a:t>
            </a:r>
            <a:r>
              <a:rPr lang="en-US" dirty="0" err="1">
                <a:solidFill>
                  <a:schemeClr val="bg1"/>
                </a:solidFill>
              </a:rPr>
              <a:t>Ziye</a:t>
            </a:r>
            <a:r>
              <a:rPr lang="en-US" dirty="0">
                <a:solidFill>
                  <a:schemeClr val="bg1"/>
                </a:solidFill>
              </a:rPr>
              <a:t>        G2000873G </a:t>
            </a:r>
          </a:p>
          <a:p>
            <a:pPr algn="l"/>
            <a:r>
              <a:rPr lang="en-US" dirty="0">
                <a:solidFill>
                  <a:schemeClr val="bg1"/>
                </a:solidFill>
              </a:rPr>
              <a:t>             </a:t>
            </a:r>
            <a:r>
              <a:rPr lang="en-US" dirty="0" err="1">
                <a:solidFill>
                  <a:schemeClr val="bg1"/>
                </a:solidFill>
              </a:rPr>
              <a:t>Lyu</a:t>
            </a:r>
            <a:r>
              <a:rPr lang="en-US" dirty="0">
                <a:solidFill>
                  <a:schemeClr val="bg1"/>
                </a:solidFill>
              </a:rPr>
              <a:t> </a:t>
            </a:r>
            <a:r>
              <a:rPr lang="en-US" dirty="0" err="1">
                <a:solidFill>
                  <a:schemeClr val="bg1"/>
                </a:solidFill>
              </a:rPr>
              <a:t>Yunfan</a:t>
            </a:r>
            <a:r>
              <a:rPr lang="en-US" dirty="0">
                <a:solidFill>
                  <a:schemeClr val="bg1"/>
                </a:solidFill>
              </a:rPr>
              <a:t>   G2000805D                 Ma </a:t>
            </a:r>
            <a:r>
              <a:rPr lang="en-US" dirty="0" err="1">
                <a:solidFill>
                  <a:schemeClr val="bg1"/>
                </a:solidFill>
              </a:rPr>
              <a:t>Yuqing</a:t>
            </a:r>
            <a:r>
              <a:rPr lang="en-US" dirty="0">
                <a:solidFill>
                  <a:schemeClr val="bg1"/>
                </a:solidFill>
              </a:rPr>
              <a:t> G2000305E</a:t>
            </a:r>
          </a:p>
          <a:p>
            <a:pPr algn="l"/>
            <a:r>
              <a:rPr lang="en-US" dirty="0">
                <a:solidFill>
                  <a:schemeClr val="bg1"/>
                </a:solidFill>
              </a:rPr>
              <a:t>             Wang </a:t>
            </a:r>
            <a:r>
              <a:rPr lang="en-US" dirty="0" err="1">
                <a:solidFill>
                  <a:schemeClr val="bg1"/>
                </a:solidFill>
              </a:rPr>
              <a:t>Lyu</a:t>
            </a:r>
            <a:r>
              <a:rPr lang="en-US" dirty="0">
                <a:solidFill>
                  <a:schemeClr val="bg1"/>
                </a:solidFill>
              </a:rPr>
              <a:t>     G2003525C </a:t>
            </a:r>
          </a:p>
          <a:p>
            <a:pPr algn="l"/>
            <a:endParaRPr lang="en-US" dirty="0">
              <a:solidFill>
                <a:schemeClr val="bg1"/>
              </a:solidFill>
            </a:endParaRPr>
          </a:p>
          <a:p>
            <a:endParaRPr lang="en-US" dirty="0">
              <a:solidFill>
                <a:schemeClr val="bg1"/>
              </a:solidFill>
            </a:endParaRPr>
          </a:p>
        </p:txBody>
      </p:sp>
      <p:pic>
        <p:nvPicPr>
          <p:cNvPr id="9" name="Picture 8" descr="NTU_PP_slide_Footer_sized.png"/>
          <p:cNvPicPr>
            <a:picLocks noChangeAspect="1"/>
          </p:cNvPicPr>
          <p:nvPr/>
        </p:nvPicPr>
        <p:blipFill>
          <a:blip r:embed="rId4" cstate="screen"/>
          <a:stretch>
            <a:fillRect/>
          </a:stretch>
        </p:blipFill>
        <p:spPr>
          <a:xfrm>
            <a:off x="0" y="6327909"/>
            <a:ext cx="12192000" cy="537882"/>
          </a:xfrm>
          <a:prstGeom prst="rect">
            <a:avLst/>
          </a:prstGeom>
        </p:spPr>
      </p:pic>
    </p:spTree>
    <p:extLst>
      <p:ext uri="{BB962C8B-B14F-4D97-AF65-F5344CB8AC3E}">
        <p14:creationId xmlns:p14="http://schemas.microsoft.com/office/powerpoint/2010/main" val="997747879"/>
      </p:ext>
    </p:extLst>
  </p:cSld>
  <p:clrMapOvr>
    <a:masterClrMapping/>
  </p:clrMapOvr>
  <mc:AlternateContent xmlns:mc="http://schemas.openxmlformats.org/markup-compatibility/2006" xmlns:p14="http://schemas.microsoft.com/office/powerpoint/2010/main">
    <mc:Choice Requires="p14">
      <p:transition p14:dur="0" advTm="4223"/>
    </mc:Choice>
    <mc:Fallback xmlns="">
      <p:transition advTm="42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794957"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Simulated distribution curve of numerical variables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15" name="图片 50">
            <a:extLst>
              <a:ext uri="{FF2B5EF4-FFF2-40B4-BE49-F238E27FC236}">
                <a16:creationId xmlns:a16="http://schemas.microsoft.com/office/drawing/2014/main" id="{02B0A858-A5A2-6A45-8138-27F4755428BD}"/>
              </a:ext>
            </a:extLst>
          </p:cNvPr>
          <p:cNvPicPr/>
          <p:nvPr/>
        </p:nvPicPr>
        <p:blipFill>
          <a:blip r:embed="rId5">
            <a:extLst>
              <a:ext uri="{28A0092B-C50C-407E-A947-70E740481C1C}">
                <a14:useLocalDpi xmlns:a14="http://schemas.microsoft.com/office/drawing/2010/main" val="0"/>
              </a:ext>
            </a:extLst>
          </a:blip>
          <a:stretch>
            <a:fillRect/>
          </a:stretch>
        </p:blipFill>
        <p:spPr>
          <a:xfrm>
            <a:off x="1714090" y="1125666"/>
            <a:ext cx="8833837" cy="4158321"/>
          </a:xfrm>
          <a:prstGeom prst="rect">
            <a:avLst/>
          </a:prstGeom>
        </p:spPr>
      </p:pic>
      <p:sp>
        <p:nvSpPr>
          <p:cNvPr id="17" name="TextBox 16">
            <a:extLst>
              <a:ext uri="{FF2B5EF4-FFF2-40B4-BE49-F238E27FC236}">
                <a16:creationId xmlns:a16="http://schemas.microsoft.com/office/drawing/2014/main" id="{7AFB8033-182C-2841-860C-41436B23D208}"/>
              </a:ext>
            </a:extLst>
          </p:cNvPr>
          <p:cNvSpPr txBox="1"/>
          <p:nvPr/>
        </p:nvSpPr>
        <p:spPr>
          <a:xfrm>
            <a:off x="4046730" y="5487643"/>
            <a:ext cx="416855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Simulated distribution curve of numerical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19641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794956"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a:t>
            </a:r>
            <a:r>
              <a:rPr lang="en-US" altLang="zh-CN" sz="14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8007501C-9E76-8348-9EB9-6317B81BE37B}"/>
              </a:ext>
            </a:extLst>
          </p:cNvPr>
          <p:cNvPicPr>
            <a:picLocks noChangeAspect="1"/>
          </p:cNvPicPr>
          <p:nvPr/>
        </p:nvPicPr>
        <p:blipFill>
          <a:blip r:embed="rId5"/>
          <a:stretch>
            <a:fillRect/>
          </a:stretch>
        </p:blipFill>
        <p:spPr>
          <a:xfrm>
            <a:off x="1442605" y="1430250"/>
            <a:ext cx="4775316" cy="1078809"/>
          </a:xfrm>
          <a:prstGeom prst="rect">
            <a:avLst/>
          </a:prstGeom>
        </p:spPr>
      </p:pic>
      <p:pic>
        <p:nvPicPr>
          <p:cNvPr id="3" name="Picture 2">
            <a:extLst>
              <a:ext uri="{FF2B5EF4-FFF2-40B4-BE49-F238E27FC236}">
                <a16:creationId xmlns:a16="http://schemas.microsoft.com/office/drawing/2014/main" id="{1E2B8C45-DD0E-954E-BDD6-E770FD58DF8E}"/>
              </a:ext>
            </a:extLst>
          </p:cNvPr>
          <p:cNvPicPr>
            <a:picLocks noChangeAspect="1"/>
          </p:cNvPicPr>
          <p:nvPr/>
        </p:nvPicPr>
        <p:blipFill>
          <a:blip r:embed="rId6"/>
          <a:stretch>
            <a:fillRect/>
          </a:stretch>
        </p:blipFill>
        <p:spPr>
          <a:xfrm>
            <a:off x="6589107" y="1350628"/>
            <a:ext cx="5116404" cy="1158431"/>
          </a:xfrm>
          <a:prstGeom prst="rect">
            <a:avLst/>
          </a:prstGeom>
        </p:spPr>
      </p:pic>
      <p:pic>
        <p:nvPicPr>
          <p:cNvPr id="4" name="Picture 3">
            <a:extLst>
              <a:ext uri="{FF2B5EF4-FFF2-40B4-BE49-F238E27FC236}">
                <a16:creationId xmlns:a16="http://schemas.microsoft.com/office/drawing/2014/main" id="{70563591-85BE-EF4B-B95C-FE13B7A31F9C}"/>
              </a:ext>
            </a:extLst>
          </p:cNvPr>
          <p:cNvPicPr>
            <a:picLocks noChangeAspect="1"/>
          </p:cNvPicPr>
          <p:nvPr/>
        </p:nvPicPr>
        <p:blipFill>
          <a:blip r:embed="rId7"/>
          <a:stretch>
            <a:fillRect/>
          </a:stretch>
        </p:blipFill>
        <p:spPr>
          <a:xfrm>
            <a:off x="1342320" y="2832602"/>
            <a:ext cx="4753680" cy="1073921"/>
          </a:xfrm>
          <a:prstGeom prst="rect">
            <a:avLst/>
          </a:prstGeom>
        </p:spPr>
      </p:pic>
      <p:pic>
        <p:nvPicPr>
          <p:cNvPr id="5" name="Picture 4">
            <a:extLst>
              <a:ext uri="{FF2B5EF4-FFF2-40B4-BE49-F238E27FC236}">
                <a16:creationId xmlns:a16="http://schemas.microsoft.com/office/drawing/2014/main" id="{816A520F-213E-0D4D-8C3B-0B709D0C2873}"/>
              </a:ext>
            </a:extLst>
          </p:cNvPr>
          <p:cNvPicPr>
            <a:picLocks noChangeAspect="1"/>
          </p:cNvPicPr>
          <p:nvPr/>
        </p:nvPicPr>
        <p:blipFill>
          <a:blip r:embed="rId8"/>
          <a:stretch>
            <a:fillRect/>
          </a:stretch>
        </p:blipFill>
        <p:spPr>
          <a:xfrm>
            <a:off x="6589108" y="2811719"/>
            <a:ext cx="5116404" cy="1157147"/>
          </a:xfrm>
          <a:prstGeom prst="rect">
            <a:avLst/>
          </a:prstGeom>
        </p:spPr>
      </p:pic>
      <p:pic>
        <p:nvPicPr>
          <p:cNvPr id="6" name="Picture 5">
            <a:extLst>
              <a:ext uri="{FF2B5EF4-FFF2-40B4-BE49-F238E27FC236}">
                <a16:creationId xmlns:a16="http://schemas.microsoft.com/office/drawing/2014/main" id="{3F9A671E-89E4-FC43-B2F2-D75E9FCEB30C}"/>
              </a:ext>
            </a:extLst>
          </p:cNvPr>
          <p:cNvPicPr>
            <a:picLocks noChangeAspect="1"/>
          </p:cNvPicPr>
          <p:nvPr/>
        </p:nvPicPr>
        <p:blipFill>
          <a:blip r:embed="rId9"/>
          <a:stretch>
            <a:fillRect/>
          </a:stretch>
        </p:blipFill>
        <p:spPr>
          <a:xfrm>
            <a:off x="1342320" y="3995720"/>
            <a:ext cx="4753680" cy="1073921"/>
          </a:xfrm>
          <a:prstGeom prst="rect">
            <a:avLst/>
          </a:prstGeom>
        </p:spPr>
      </p:pic>
      <p:pic>
        <p:nvPicPr>
          <p:cNvPr id="7" name="Picture 6">
            <a:extLst>
              <a:ext uri="{FF2B5EF4-FFF2-40B4-BE49-F238E27FC236}">
                <a16:creationId xmlns:a16="http://schemas.microsoft.com/office/drawing/2014/main" id="{C3C393DC-F8F6-7C43-8D9D-21837000F4D5}"/>
              </a:ext>
            </a:extLst>
          </p:cNvPr>
          <p:cNvPicPr>
            <a:picLocks noChangeAspect="1"/>
          </p:cNvPicPr>
          <p:nvPr/>
        </p:nvPicPr>
        <p:blipFill>
          <a:blip r:embed="rId10"/>
          <a:stretch>
            <a:fillRect/>
          </a:stretch>
        </p:blipFill>
        <p:spPr>
          <a:xfrm>
            <a:off x="6589107" y="3964173"/>
            <a:ext cx="5240943" cy="1184000"/>
          </a:xfrm>
          <a:prstGeom prst="rect">
            <a:avLst/>
          </a:prstGeom>
        </p:spPr>
      </p:pic>
      <p:sp>
        <p:nvSpPr>
          <p:cNvPr id="20" name="TextBox 19">
            <a:extLst>
              <a:ext uri="{FF2B5EF4-FFF2-40B4-BE49-F238E27FC236}">
                <a16:creationId xmlns:a16="http://schemas.microsoft.com/office/drawing/2014/main" id="{1D7BDB0D-AD2A-254D-A8E7-550029CC0508}"/>
              </a:ext>
            </a:extLst>
          </p:cNvPr>
          <p:cNvSpPr txBox="1"/>
          <p:nvPr/>
        </p:nvSpPr>
        <p:spPr>
          <a:xfrm>
            <a:off x="3491389" y="5245762"/>
            <a:ext cx="545306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66787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794954"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a:t>
            </a:r>
            <a:r>
              <a:rPr lang="en-US" altLang="zh-CN" sz="14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6AE0B9F5-9041-734C-9BA7-11E79FC3F63E}"/>
              </a:ext>
            </a:extLst>
          </p:cNvPr>
          <p:cNvPicPr>
            <a:picLocks noChangeAspect="1"/>
          </p:cNvPicPr>
          <p:nvPr/>
        </p:nvPicPr>
        <p:blipFill>
          <a:blip r:embed="rId5"/>
          <a:stretch>
            <a:fillRect/>
          </a:stretch>
        </p:blipFill>
        <p:spPr>
          <a:xfrm>
            <a:off x="2005923" y="866927"/>
            <a:ext cx="8180153" cy="4472601"/>
          </a:xfrm>
          <a:prstGeom prst="rect">
            <a:avLst/>
          </a:prstGeom>
        </p:spPr>
      </p:pic>
      <p:sp>
        <p:nvSpPr>
          <p:cNvPr id="17" name="TextBox 16">
            <a:extLst>
              <a:ext uri="{FF2B5EF4-FFF2-40B4-BE49-F238E27FC236}">
                <a16:creationId xmlns:a16="http://schemas.microsoft.com/office/drawing/2014/main" id="{A27E2A1A-8B23-6C4E-B443-6F8DE9A3F90C}"/>
              </a:ext>
            </a:extLst>
          </p:cNvPr>
          <p:cNvSpPr txBox="1"/>
          <p:nvPr/>
        </p:nvSpPr>
        <p:spPr>
          <a:xfrm>
            <a:off x="3598430" y="5537768"/>
            <a:ext cx="545306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97867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482501"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Categorical Variables Summary</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Picture 2">
            <a:extLst>
              <a:ext uri="{FF2B5EF4-FFF2-40B4-BE49-F238E27FC236}">
                <a16:creationId xmlns:a16="http://schemas.microsoft.com/office/drawing/2014/main" id="{D33378CD-371C-664B-96B3-CC22EB0AB81D}"/>
              </a:ext>
            </a:extLst>
          </p:cNvPr>
          <p:cNvPicPr>
            <a:picLocks noChangeAspect="1"/>
          </p:cNvPicPr>
          <p:nvPr/>
        </p:nvPicPr>
        <p:blipFill>
          <a:blip r:embed="rId5"/>
          <a:stretch>
            <a:fillRect/>
          </a:stretch>
        </p:blipFill>
        <p:spPr>
          <a:xfrm>
            <a:off x="1642987" y="4234791"/>
            <a:ext cx="2411799" cy="1816579"/>
          </a:xfrm>
          <a:prstGeom prst="rect">
            <a:avLst/>
          </a:prstGeom>
        </p:spPr>
      </p:pic>
      <p:pic>
        <p:nvPicPr>
          <p:cNvPr id="4" name="Picture 3">
            <a:extLst>
              <a:ext uri="{FF2B5EF4-FFF2-40B4-BE49-F238E27FC236}">
                <a16:creationId xmlns:a16="http://schemas.microsoft.com/office/drawing/2014/main" id="{6FDBADAC-CDAB-7E4A-A8C7-F6C561480A7F}"/>
              </a:ext>
            </a:extLst>
          </p:cNvPr>
          <p:cNvPicPr>
            <a:picLocks noChangeAspect="1"/>
          </p:cNvPicPr>
          <p:nvPr/>
        </p:nvPicPr>
        <p:blipFill>
          <a:blip r:embed="rId6"/>
          <a:stretch>
            <a:fillRect/>
          </a:stretch>
        </p:blipFill>
        <p:spPr>
          <a:xfrm>
            <a:off x="4054786" y="4234790"/>
            <a:ext cx="2411800" cy="1816580"/>
          </a:xfrm>
          <a:prstGeom prst="rect">
            <a:avLst/>
          </a:prstGeom>
        </p:spPr>
      </p:pic>
      <p:pic>
        <p:nvPicPr>
          <p:cNvPr id="5" name="Picture 4">
            <a:extLst>
              <a:ext uri="{FF2B5EF4-FFF2-40B4-BE49-F238E27FC236}">
                <a16:creationId xmlns:a16="http://schemas.microsoft.com/office/drawing/2014/main" id="{C057A756-491D-5646-80B9-E653E4C96BA3}"/>
              </a:ext>
            </a:extLst>
          </p:cNvPr>
          <p:cNvPicPr>
            <a:picLocks noChangeAspect="1"/>
          </p:cNvPicPr>
          <p:nvPr/>
        </p:nvPicPr>
        <p:blipFill>
          <a:blip r:embed="rId7"/>
          <a:stretch>
            <a:fillRect/>
          </a:stretch>
        </p:blipFill>
        <p:spPr>
          <a:xfrm>
            <a:off x="6548063" y="4234790"/>
            <a:ext cx="2411800" cy="1816580"/>
          </a:xfrm>
          <a:prstGeom prst="rect">
            <a:avLst/>
          </a:prstGeom>
        </p:spPr>
      </p:pic>
      <p:pic>
        <p:nvPicPr>
          <p:cNvPr id="6" name="Picture 5">
            <a:extLst>
              <a:ext uri="{FF2B5EF4-FFF2-40B4-BE49-F238E27FC236}">
                <a16:creationId xmlns:a16="http://schemas.microsoft.com/office/drawing/2014/main" id="{D0A5899F-4F78-684D-A0DF-E457906A6D54}"/>
              </a:ext>
            </a:extLst>
          </p:cNvPr>
          <p:cNvPicPr>
            <a:picLocks noChangeAspect="1"/>
          </p:cNvPicPr>
          <p:nvPr/>
        </p:nvPicPr>
        <p:blipFill>
          <a:blip r:embed="rId8"/>
          <a:stretch>
            <a:fillRect/>
          </a:stretch>
        </p:blipFill>
        <p:spPr>
          <a:xfrm>
            <a:off x="9127712" y="4235216"/>
            <a:ext cx="2411799" cy="1816579"/>
          </a:xfrm>
          <a:prstGeom prst="rect">
            <a:avLst/>
          </a:prstGeom>
        </p:spPr>
      </p:pic>
      <p:pic>
        <p:nvPicPr>
          <p:cNvPr id="7" name="Picture 6">
            <a:extLst>
              <a:ext uri="{FF2B5EF4-FFF2-40B4-BE49-F238E27FC236}">
                <a16:creationId xmlns:a16="http://schemas.microsoft.com/office/drawing/2014/main" id="{668F4594-C096-6341-BCD2-42D9880A0294}"/>
              </a:ext>
            </a:extLst>
          </p:cNvPr>
          <p:cNvPicPr>
            <a:picLocks noChangeAspect="1"/>
          </p:cNvPicPr>
          <p:nvPr/>
        </p:nvPicPr>
        <p:blipFill>
          <a:blip r:embed="rId9"/>
          <a:stretch>
            <a:fillRect/>
          </a:stretch>
        </p:blipFill>
        <p:spPr>
          <a:xfrm>
            <a:off x="1190924" y="1293252"/>
            <a:ext cx="2117290" cy="1995139"/>
          </a:xfrm>
          <a:prstGeom prst="rect">
            <a:avLst/>
          </a:prstGeom>
        </p:spPr>
      </p:pic>
      <p:pic>
        <p:nvPicPr>
          <p:cNvPr id="11" name="Picture 10">
            <a:extLst>
              <a:ext uri="{FF2B5EF4-FFF2-40B4-BE49-F238E27FC236}">
                <a16:creationId xmlns:a16="http://schemas.microsoft.com/office/drawing/2014/main" id="{E2D278DC-A4BE-E541-8B27-271B195BF5E0}"/>
              </a:ext>
            </a:extLst>
          </p:cNvPr>
          <p:cNvPicPr>
            <a:picLocks noChangeAspect="1"/>
          </p:cNvPicPr>
          <p:nvPr/>
        </p:nvPicPr>
        <p:blipFill>
          <a:blip r:embed="rId10"/>
          <a:stretch>
            <a:fillRect/>
          </a:stretch>
        </p:blipFill>
        <p:spPr>
          <a:xfrm>
            <a:off x="3308774" y="1293251"/>
            <a:ext cx="2174804" cy="2049335"/>
          </a:xfrm>
          <a:prstGeom prst="rect">
            <a:avLst/>
          </a:prstGeom>
        </p:spPr>
      </p:pic>
      <p:pic>
        <p:nvPicPr>
          <p:cNvPr id="12" name="Picture 11">
            <a:extLst>
              <a:ext uri="{FF2B5EF4-FFF2-40B4-BE49-F238E27FC236}">
                <a16:creationId xmlns:a16="http://schemas.microsoft.com/office/drawing/2014/main" id="{16DC324C-9F95-744E-AF8B-83B965D1DAD4}"/>
              </a:ext>
            </a:extLst>
          </p:cNvPr>
          <p:cNvPicPr>
            <a:picLocks noChangeAspect="1"/>
          </p:cNvPicPr>
          <p:nvPr/>
        </p:nvPicPr>
        <p:blipFill>
          <a:blip r:embed="rId11"/>
          <a:stretch>
            <a:fillRect/>
          </a:stretch>
        </p:blipFill>
        <p:spPr>
          <a:xfrm>
            <a:off x="5483578" y="1293250"/>
            <a:ext cx="2174805" cy="2049335"/>
          </a:xfrm>
          <a:prstGeom prst="rect">
            <a:avLst/>
          </a:prstGeom>
        </p:spPr>
      </p:pic>
      <p:pic>
        <p:nvPicPr>
          <p:cNvPr id="13" name="Picture 12">
            <a:extLst>
              <a:ext uri="{FF2B5EF4-FFF2-40B4-BE49-F238E27FC236}">
                <a16:creationId xmlns:a16="http://schemas.microsoft.com/office/drawing/2014/main" id="{486F2D65-1E9F-FA47-B0A0-0032AB2D47BF}"/>
              </a:ext>
            </a:extLst>
          </p:cNvPr>
          <p:cNvPicPr>
            <a:picLocks noChangeAspect="1"/>
          </p:cNvPicPr>
          <p:nvPr/>
        </p:nvPicPr>
        <p:blipFill>
          <a:blip r:embed="rId12"/>
          <a:stretch>
            <a:fillRect/>
          </a:stretch>
        </p:blipFill>
        <p:spPr>
          <a:xfrm>
            <a:off x="7658382" y="1239058"/>
            <a:ext cx="2232314" cy="2103527"/>
          </a:xfrm>
          <a:prstGeom prst="rect">
            <a:avLst/>
          </a:prstGeom>
        </p:spPr>
      </p:pic>
      <p:pic>
        <p:nvPicPr>
          <p:cNvPr id="17" name="Picture 16">
            <a:extLst>
              <a:ext uri="{FF2B5EF4-FFF2-40B4-BE49-F238E27FC236}">
                <a16:creationId xmlns:a16="http://schemas.microsoft.com/office/drawing/2014/main" id="{4B8F2171-98FA-F945-AC67-07118BE4319B}"/>
              </a:ext>
            </a:extLst>
          </p:cNvPr>
          <p:cNvPicPr>
            <a:picLocks noChangeAspect="1"/>
          </p:cNvPicPr>
          <p:nvPr/>
        </p:nvPicPr>
        <p:blipFill>
          <a:blip r:embed="rId13"/>
          <a:stretch>
            <a:fillRect/>
          </a:stretch>
        </p:blipFill>
        <p:spPr>
          <a:xfrm>
            <a:off x="9890696" y="1244963"/>
            <a:ext cx="2168534" cy="2043427"/>
          </a:xfrm>
          <a:prstGeom prst="rect">
            <a:avLst/>
          </a:prstGeom>
        </p:spPr>
      </p:pic>
      <p:sp>
        <p:nvSpPr>
          <p:cNvPr id="25" name="TextBox 24">
            <a:extLst>
              <a:ext uri="{FF2B5EF4-FFF2-40B4-BE49-F238E27FC236}">
                <a16:creationId xmlns:a16="http://schemas.microsoft.com/office/drawing/2014/main" id="{E3806FB9-B1F2-3A44-830B-D7E7F780701B}"/>
              </a:ext>
            </a:extLst>
          </p:cNvPr>
          <p:cNvSpPr txBox="1"/>
          <p:nvPr/>
        </p:nvSpPr>
        <p:spPr>
          <a:xfrm>
            <a:off x="4883244" y="813996"/>
            <a:ext cx="316668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categorical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31" name="TextBox 30">
            <a:extLst>
              <a:ext uri="{FF2B5EF4-FFF2-40B4-BE49-F238E27FC236}">
                <a16:creationId xmlns:a16="http://schemas.microsoft.com/office/drawing/2014/main" id="{CC83198C-0157-4349-986C-F4F0085B0386}"/>
              </a:ext>
            </a:extLst>
          </p:cNvPr>
          <p:cNvSpPr txBox="1"/>
          <p:nvPr/>
        </p:nvSpPr>
        <p:spPr>
          <a:xfrm>
            <a:off x="3844448" y="3872123"/>
            <a:ext cx="545306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categorical variables given different exited situation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88845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437071"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Churn probability of categorical variables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FD8F8DDE-84A7-B44E-A7A6-D102C91EB5FA}"/>
              </a:ext>
            </a:extLst>
          </p:cNvPr>
          <p:cNvPicPr>
            <a:picLocks noChangeAspect="1"/>
          </p:cNvPicPr>
          <p:nvPr/>
        </p:nvPicPr>
        <p:blipFill>
          <a:blip r:embed="rId5"/>
          <a:stretch>
            <a:fillRect/>
          </a:stretch>
        </p:blipFill>
        <p:spPr>
          <a:xfrm>
            <a:off x="2132215" y="770217"/>
            <a:ext cx="2340033" cy="2340033"/>
          </a:xfrm>
          <a:prstGeom prst="rect">
            <a:avLst/>
          </a:prstGeom>
        </p:spPr>
      </p:pic>
      <p:pic>
        <p:nvPicPr>
          <p:cNvPr id="3" name="Picture 2">
            <a:extLst>
              <a:ext uri="{FF2B5EF4-FFF2-40B4-BE49-F238E27FC236}">
                <a16:creationId xmlns:a16="http://schemas.microsoft.com/office/drawing/2014/main" id="{98C49684-4835-7F4B-B4AD-B8EE24EB13C2}"/>
              </a:ext>
            </a:extLst>
          </p:cNvPr>
          <p:cNvPicPr>
            <a:picLocks noChangeAspect="1"/>
          </p:cNvPicPr>
          <p:nvPr/>
        </p:nvPicPr>
        <p:blipFill>
          <a:blip r:embed="rId6"/>
          <a:stretch>
            <a:fillRect/>
          </a:stretch>
        </p:blipFill>
        <p:spPr>
          <a:xfrm>
            <a:off x="2132215" y="3293722"/>
            <a:ext cx="2340033" cy="2340033"/>
          </a:xfrm>
          <a:prstGeom prst="rect">
            <a:avLst/>
          </a:prstGeom>
        </p:spPr>
      </p:pic>
      <p:pic>
        <p:nvPicPr>
          <p:cNvPr id="4" name="Picture 3">
            <a:extLst>
              <a:ext uri="{FF2B5EF4-FFF2-40B4-BE49-F238E27FC236}">
                <a16:creationId xmlns:a16="http://schemas.microsoft.com/office/drawing/2014/main" id="{14271A36-25E4-C743-B997-88910B2D3776}"/>
              </a:ext>
            </a:extLst>
          </p:cNvPr>
          <p:cNvPicPr>
            <a:picLocks noChangeAspect="1"/>
          </p:cNvPicPr>
          <p:nvPr/>
        </p:nvPicPr>
        <p:blipFill>
          <a:blip r:embed="rId7"/>
          <a:stretch>
            <a:fillRect/>
          </a:stretch>
        </p:blipFill>
        <p:spPr>
          <a:xfrm>
            <a:off x="4784897" y="767363"/>
            <a:ext cx="2340033" cy="2340033"/>
          </a:xfrm>
          <a:prstGeom prst="rect">
            <a:avLst/>
          </a:prstGeom>
        </p:spPr>
      </p:pic>
      <p:pic>
        <p:nvPicPr>
          <p:cNvPr id="5" name="Picture 4">
            <a:extLst>
              <a:ext uri="{FF2B5EF4-FFF2-40B4-BE49-F238E27FC236}">
                <a16:creationId xmlns:a16="http://schemas.microsoft.com/office/drawing/2014/main" id="{2DEF77D5-C0D4-2E4F-A3EB-EF25DAD90FFB}"/>
              </a:ext>
            </a:extLst>
          </p:cNvPr>
          <p:cNvPicPr>
            <a:picLocks noChangeAspect="1"/>
          </p:cNvPicPr>
          <p:nvPr/>
        </p:nvPicPr>
        <p:blipFill>
          <a:blip r:embed="rId8"/>
          <a:stretch>
            <a:fillRect/>
          </a:stretch>
        </p:blipFill>
        <p:spPr>
          <a:xfrm>
            <a:off x="4784896" y="3341158"/>
            <a:ext cx="2340033" cy="2340033"/>
          </a:xfrm>
          <a:prstGeom prst="rect">
            <a:avLst/>
          </a:prstGeom>
        </p:spPr>
      </p:pic>
      <p:pic>
        <p:nvPicPr>
          <p:cNvPr id="6" name="Picture 5">
            <a:extLst>
              <a:ext uri="{FF2B5EF4-FFF2-40B4-BE49-F238E27FC236}">
                <a16:creationId xmlns:a16="http://schemas.microsoft.com/office/drawing/2014/main" id="{CBC190C3-CABE-8343-B7DF-26CEF0F07A3F}"/>
              </a:ext>
            </a:extLst>
          </p:cNvPr>
          <p:cNvPicPr>
            <a:picLocks noChangeAspect="1"/>
          </p:cNvPicPr>
          <p:nvPr/>
        </p:nvPicPr>
        <p:blipFill>
          <a:blip r:embed="rId9"/>
          <a:stretch>
            <a:fillRect/>
          </a:stretch>
        </p:blipFill>
        <p:spPr>
          <a:xfrm>
            <a:off x="7437577" y="1006722"/>
            <a:ext cx="2100674" cy="2100674"/>
          </a:xfrm>
          <a:prstGeom prst="rect">
            <a:avLst/>
          </a:prstGeom>
        </p:spPr>
      </p:pic>
      <p:pic>
        <p:nvPicPr>
          <p:cNvPr id="7" name="Picture 6">
            <a:extLst>
              <a:ext uri="{FF2B5EF4-FFF2-40B4-BE49-F238E27FC236}">
                <a16:creationId xmlns:a16="http://schemas.microsoft.com/office/drawing/2014/main" id="{CC7A3C1A-3188-A440-A5F6-2E97E76545D6}"/>
              </a:ext>
            </a:extLst>
          </p:cNvPr>
          <p:cNvPicPr>
            <a:picLocks noChangeAspect="1"/>
          </p:cNvPicPr>
          <p:nvPr/>
        </p:nvPicPr>
        <p:blipFill>
          <a:blip r:embed="rId10"/>
          <a:stretch>
            <a:fillRect/>
          </a:stretch>
        </p:blipFill>
        <p:spPr>
          <a:xfrm>
            <a:off x="7437577" y="3341157"/>
            <a:ext cx="2289744" cy="2289744"/>
          </a:xfrm>
          <a:prstGeom prst="rect">
            <a:avLst/>
          </a:prstGeom>
        </p:spPr>
      </p:pic>
      <p:sp>
        <p:nvSpPr>
          <p:cNvPr id="20" name="TextBox 19">
            <a:extLst>
              <a:ext uri="{FF2B5EF4-FFF2-40B4-BE49-F238E27FC236}">
                <a16:creationId xmlns:a16="http://schemas.microsoft.com/office/drawing/2014/main" id="{F2B904CF-1EFE-5B4B-8DDF-8FE035572BAC}"/>
              </a:ext>
            </a:extLst>
          </p:cNvPr>
          <p:cNvSpPr txBox="1"/>
          <p:nvPr/>
        </p:nvSpPr>
        <p:spPr>
          <a:xfrm>
            <a:off x="4272040" y="5817227"/>
            <a:ext cx="3647919"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Churn probability of categorical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24244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215959"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Card-Gender-Exited-Not Exited Schema</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15" name="图片 73">
            <a:extLst>
              <a:ext uri="{FF2B5EF4-FFF2-40B4-BE49-F238E27FC236}">
                <a16:creationId xmlns:a16="http://schemas.microsoft.com/office/drawing/2014/main" id="{F4C3F8E1-567F-F346-8BB6-E58AC50F91C0}"/>
              </a:ext>
            </a:extLst>
          </p:cNvPr>
          <p:cNvPicPr/>
          <p:nvPr/>
        </p:nvPicPr>
        <p:blipFill>
          <a:blip r:embed="rId5">
            <a:extLst>
              <a:ext uri="{28A0092B-C50C-407E-A947-70E740481C1C}">
                <a14:useLocalDpi xmlns:a14="http://schemas.microsoft.com/office/drawing/2010/main" val="0"/>
              </a:ext>
            </a:extLst>
          </a:blip>
          <a:stretch>
            <a:fillRect/>
          </a:stretch>
        </p:blipFill>
        <p:spPr>
          <a:xfrm>
            <a:off x="1071419" y="1239058"/>
            <a:ext cx="5943600" cy="3820795"/>
          </a:xfrm>
          <a:prstGeom prst="rect">
            <a:avLst/>
          </a:prstGeom>
        </p:spPr>
      </p:pic>
      <p:pic>
        <p:nvPicPr>
          <p:cNvPr id="17" name="图片 74">
            <a:extLst>
              <a:ext uri="{FF2B5EF4-FFF2-40B4-BE49-F238E27FC236}">
                <a16:creationId xmlns:a16="http://schemas.microsoft.com/office/drawing/2014/main" id="{E8B6EBED-BCB6-174F-B377-19807487086D}"/>
              </a:ext>
            </a:extLst>
          </p:cNvPr>
          <p:cNvPicPr/>
          <p:nvPr/>
        </p:nvPicPr>
        <p:blipFill>
          <a:blip r:embed="rId6">
            <a:extLst>
              <a:ext uri="{28A0092B-C50C-407E-A947-70E740481C1C}">
                <a14:useLocalDpi xmlns:a14="http://schemas.microsoft.com/office/drawing/2010/main" val="0"/>
              </a:ext>
            </a:extLst>
          </a:blip>
          <a:stretch>
            <a:fillRect/>
          </a:stretch>
        </p:blipFill>
        <p:spPr>
          <a:xfrm>
            <a:off x="6434328" y="1150989"/>
            <a:ext cx="5819552" cy="3741052"/>
          </a:xfrm>
          <a:prstGeom prst="rect">
            <a:avLst/>
          </a:prstGeom>
        </p:spPr>
      </p:pic>
      <p:sp>
        <p:nvSpPr>
          <p:cNvPr id="18" name="TextBox 17">
            <a:extLst>
              <a:ext uri="{FF2B5EF4-FFF2-40B4-BE49-F238E27FC236}">
                <a16:creationId xmlns:a16="http://schemas.microsoft.com/office/drawing/2014/main" id="{C73C73D1-B1A2-A84E-A87A-00AD32CF4A7A}"/>
              </a:ext>
            </a:extLst>
          </p:cNvPr>
          <p:cNvSpPr txBox="1"/>
          <p:nvPr/>
        </p:nvSpPr>
        <p:spPr>
          <a:xfrm>
            <a:off x="1778666" y="4798243"/>
            <a:ext cx="394841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Credit Card-Gender-Exited-Not Exited Schema</a:t>
            </a:r>
          </a:p>
        </p:txBody>
      </p:sp>
      <p:sp>
        <p:nvSpPr>
          <p:cNvPr id="20" name="TextBox 19">
            <a:extLst>
              <a:ext uri="{FF2B5EF4-FFF2-40B4-BE49-F238E27FC236}">
                <a16:creationId xmlns:a16="http://schemas.microsoft.com/office/drawing/2014/main" id="{8754C560-8EF6-054B-8C0C-E68C4B5AE810}"/>
              </a:ext>
            </a:extLst>
          </p:cNvPr>
          <p:cNvSpPr txBox="1"/>
          <p:nvPr/>
        </p:nvSpPr>
        <p:spPr>
          <a:xfrm>
            <a:off x="7077285" y="4798243"/>
            <a:ext cx="394841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Gender-Geography-Exited-Not Exited Schema </a:t>
            </a:r>
          </a:p>
        </p:txBody>
      </p:sp>
    </p:spTree>
    <p:extLst>
      <p:ext uri="{BB962C8B-B14F-4D97-AF65-F5344CB8AC3E}">
        <p14:creationId xmlns:p14="http://schemas.microsoft.com/office/powerpoint/2010/main" val="16428802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EA41A3-D573-4021-8271-408CFE9E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138" y="1125066"/>
            <a:ext cx="9418867" cy="4709434"/>
          </a:xfrm>
          <a:prstGeom prst="rect">
            <a:avLst/>
          </a:prstGeom>
        </p:spPr>
      </p:pic>
      <p:pic>
        <p:nvPicPr>
          <p:cNvPr id="9" name="Picture 8" descr="NTU_PP_slide_Footer_sized.png"/>
          <p:cNvPicPr>
            <a:picLocks noChangeAspect="1"/>
          </p:cNvPicPr>
          <p:nvPr/>
        </p:nvPicPr>
        <p:blipFill>
          <a:blip r:embed="rId4"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Li </a:t>
            </a:r>
            <a:r>
              <a:rPr lang="en-US"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4"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Overview of Solution</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0" name="Rectangle 5">
            <a:extLst>
              <a:ext uri="{FF2B5EF4-FFF2-40B4-BE49-F238E27FC236}">
                <a16:creationId xmlns:a16="http://schemas.microsoft.com/office/drawing/2014/main" id="{87E1059B-EA05-4B18-8100-FBB5C5531D4A}"/>
              </a:ext>
            </a:extLst>
          </p:cNvPr>
          <p:cNvSpPr/>
          <p:nvPr/>
        </p:nvSpPr>
        <p:spPr>
          <a:xfrm>
            <a:off x="1540138" y="1125066"/>
            <a:ext cx="9418867" cy="470943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9F725695-BFE5-CF4D-BC2B-0EAAA395173E}"/>
              </a:ext>
            </a:extLst>
          </p:cNvPr>
          <p:cNvSpPr/>
          <p:nvPr/>
        </p:nvSpPr>
        <p:spPr>
          <a:xfrm>
            <a:off x="3482992" y="2619392"/>
            <a:ext cx="5787610" cy="584775"/>
          </a:xfrm>
          <a:prstGeom prst="rect">
            <a:avLst/>
          </a:prstGeom>
        </p:spPr>
        <p:txBody>
          <a:bodyPr wrap="none">
            <a:spAutoFit/>
          </a:bodyPr>
          <a:lstStyle/>
          <a:p>
            <a:r>
              <a:rPr lang="en-US" sz="3200" b="1" u="sng" dirty="0">
                <a:solidFill>
                  <a:schemeClr val="bg1"/>
                </a:solidFill>
                <a:latin typeface="Microsoft YaHei" panose="020B0503020204020204" pitchFamily="34" charset="-122"/>
                <a:ea typeface="Microsoft YaHei" panose="020B0503020204020204" pitchFamily="34" charset="-122"/>
              </a:rPr>
              <a:t>Customer C</a:t>
            </a:r>
            <a:r>
              <a:rPr lang="en-US" altLang="zh-CN" sz="3200" b="1" u="sng" dirty="0">
                <a:solidFill>
                  <a:schemeClr val="bg1"/>
                </a:solidFill>
                <a:latin typeface="Microsoft YaHei" panose="020B0503020204020204" pitchFamily="34" charset="-122"/>
                <a:ea typeface="Microsoft YaHei" panose="020B0503020204020204" pitchFamily="34" charset="-122"/>
              </a:rPr>
              <a:t>hurn Prediction</a:t>
            </a:r>
            <a:endParaRPr lang="en-CN" sz="3200" u="sng" dirty="0"/>
          </a:p>
        </p:txBody>
      </p:sp>
      <p:sp>
        <p:nvSpPr>
          <p:cNvPr id="4" name="Rectangle 3">
            <a:extLst>
              <a:ext uri="{FF2B5EF4-FFF2-40B4-BE49-F238E27FC236}">
                <a16:creationId xmlns:a16="http://schemas.microsoft.com/office/drawing/2014/main" id="{67509E44-CB9C-1A47-9DC8-EC666F8D5D0A}"/>
              </a:ext>
            </a:extLst>
          </p:cNvPr>
          <p:cNvSpPr/>
          <p:nvPr/>
        </p:nvSpPr>
        <p:spPr>
          <a:xfrm>
            <a:off x="1794589" y="3697576"/>
            <a:ext cx="9164416" cy="1200329"/>
          </a:xfrm>
          <a:prstGeom prst="rect">
            <a:avLst/>
          </a:prstGeom>
        </p:spPr>
        <p:txBody>
          <a:bodyPr wrap="square">
            <a:spAutoFit/>
          </a:bodyPr>
          <a:lstStyle/>
          <a:p>
            <a:r>
              <a:rPr lang="en-US" b="1" dirty="0">
                <a:solidFill>
                  <a:schemeClr val="bg1"/>
                </a:solidFill>
                <a:latin typeface="Apple Braille" pitchFamily="2" charset="0"/>
                <a:ea typeface="Calibri" panose="020F0502020204030204" pitchFamily="34" charset="0"/>
              </a:rPr>
              <a:t>5 machine learning models</a:t>
            </a:r>
          </a:p>
          <a:p>
            <a:r>
              <a:rPr lang="en-US" b="1" dirty="0">
                <a:solidFill>
                  <a:schemeClr val="bg1"/>
                </a:solidFill>
                <a:latin typeface="Apple Braille" pitchFamily="2" charset="0"/>
                <a:ea typeface="Calibri" panose="020F0502020204030204" pitchFamily="34" charset="0"/>
              </a:rPr>
              <a:t>logistic regression, decision tree, random forest, </a:t>
            </a:r>
            <a:r>
              <a:rPr lang="en-US" b="1" dirty="0" err="1">
                <a:solidFill>
                  <a:schemeClr val="bg1"/>
                </a:solidFill>
                <a:latin typeface="Apple Braille" pitchFamily="2" charset="0"/>
                <a:ea typeface="Calibri" panose="020F0502020204030204" pitchFamily="34" charset="0"/>
              </a:rPr>
              <a:t>XGBoost</a:t>
            </a:r>
            <a:r>
              <a:rPr lang="en-US" b="1" dirty="0">
                <a:solidFill>
                  <a:schemeClr val="bg1"/>
                </a:solidFill>
                <a:latin typeface="Apple Braille" pitchFamily="2" charset="0"/>
                <a:ea typeface="Calibri" panose="020F0502020204030204" pitchFamily="34" charset="0"/>
              </a:rPr>
              <a:t>, and Neural Network.</a:t>
            </a:r>
          </a:p>
          <a:p>
            <a:endParaRPr lang="en-US" b="1" dirty="0">
              <a:solidFill>
                <a:schemeClr val="bg1"/>
              </a:solidFill>
              <a:latin typeface="Apple Braille" pitchFamily="2" charset="0"/>
              <a:ea typeface="Calibri" panose="020F0502020204030204" pitchFamily="34" charset="0"/>
            </a:endParaRPr>
          </a:p>
          <a:p>
            <a:r>
              <a:rPr lang="en-US" b="1" dirty="0">
                <a:solidFill>
                  <a:schemeClr val="bg1"/>
                </a:solidFill>
                <a:latin typeface="Apple Braille" pitchFamily="2" charset="0"/>
                <a:ea typeface="Calibri" panose="020F0502020204030204" pitchFamily="34" charset="0"/>
              </a:rPr>
              <a:t>Feature importance</a:t>
            </a:r>
            <a:r>
              <a:rPr lang="en-US" altLang="zh-CN" b="1" dirty="0">
                <a:solidFill>
                  <a:schemeClr val="bg1"/>
                </a:solidFill>
                <a:latin typeface="Apple Braille" pitchFamily="2" charset="0"/>
                <a:ea typeface="Calibri" panose="020F0502020204030204" pitchFamily="34" charset="0"/>
              </a:rPr>
              <a:t> analysis for significant features identification</a:t>
            </a:r>
            <a:endParaRPr lang="en-US" b="1" dirty="0">
              <a:solidFill>
                <a:schemeClr val="bg1"/>
              </a:solidFill>
              <a:latin typeface="Apple Braille" pitchFamily="2" charset="0"/>
              <a:ea typeface="Calibri" panose="020F0502020204030204" pitchFamily="34" charset="0"/>
            </a:endParaRPr>
          </a:p>
        </p:txBody>
      </p:sp>
    </p:spTree>
    <p:extLst>
      <p:ext uri="{BB962C8B-B14F-4D97-AF65-F5344CB8AC3E}">
        <p14:creationId xmlns:p14="http://schemas.microsoft.com/office/powerpoint/2010/main" val="15949788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43031"/>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26894"/>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47132"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Churn Prediction </a:t>
            </a:r>
            <a:r>
              <a:rPr lang="en-US" altLang="zh-CN" b="1" dirty="0">
                <a:solidFill>
                  <a:schemeClr val="bg1"/>
                </a:solidFill>
                <a:latin typeface="Microsoft YaHei" panose="020B0503020204020204" pitchFamily="34" charset="-122"/>
                <a:ea typeface="Microsoft YaHei" panose="020B0503020204020204" pitchFamily="34" charset="-122"/>
              </a:rPr>
              <a:t>—— Two</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Targets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T7</a:t>
            </a:r>
            <a:endParaRPr lang="en-CN"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378DA25A-2990-44E0-8193-7A955D3E89F2}"/>
              </a:ext>
            </a:extLst>
          </p:cNvPr>
          <p:cNvGraphicFramePr>
            <a:graphicFrameLocks noGrp="1"/>
          </p:cNvGraphicFramePr>
          <p:nvPr/>
        </p:nvGraphicFramePr>
        <p:xfrm>
          <a:off x="2392499" y="1568130"/>
          <a:ext cx="2472738" cy="2428214"/>
        </p:xfrm>
        <a:graphic>
          <a:graphicData uri="http://schemas.openxmlformats.org/drawingml/2006/table">
            <a:tbl>
              <a:tblPr firstRow="1" bandRow="1">
                <a:tableStyleId>{69CF1AB2-1976-4502-BF36-3FF5EA218861}</a:tableStyleId>
              </a:tblPr>
              <a:tblGrid>
                <a:gridCol w="1236369">
                  <a:extLst>
                    <a:ext uri="{9D8B030D-6E8A-4147-A177-3AD203B41FA5}">
                      <a16:colId xmlns:a16="http://schemas.microsoft.com/office/drawing/2014/main" val="1723886266"/>
                    </a:ext>
                  </a:extLst>
                </a:gridCol>
                <a:gridCol w="1236369">
                  <a:extLst>
                    <a:ext uri="{9D8B030D-6E8A-4147-A177-3AD203B41FA5}">
                      <a16:colId xmlns:a16="http://schemas.microsoft.com/office/drawing/2014/main" val="3462353121"/>
                    </a:ext>
                  </a:extLst>
                </a:gridCol>
              </a:tblGrid>
              <a:tr h="1214107">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92040436"/>
                  </a:ext>
                </a:extLst>
              </a:tr>
              <a:tr h="1214107">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59031824"/>
                  </a:ext>
                </a:extLst>
              </a:tr>
            </a:tbl>
          </a:graphicData>
        </a:graphic>
      </p:graphicFrame>
      <p:pic>
        <p:nvPicPr>
          <p:cNvPr id="4" name="图形 3">
            <a:extLst>
              <a:ext uri="{FF2B5EF4-FFF2-40B4-BE49-F238E27FC236}">
                <a16:creationId xmlns:a16="http://schemas.microsoft.com/office/drawing/2014/main" id="{AE10911F-2719-47DD-B271-BCCC99F378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9620" y="1785617"/>
            <a:ext cx="450347" cy="450347"/>
          </a:xfrm>
          <a:prstGeom prst="rect">
            <a:avLst/>
          </a:prstGeom>
        </p:spPr>
      </p:pic>
      <p:pic>
        <p:nvPicPr>
          <p:cNvPr id="17" name="图形 16">
            <a:extLst>
              <a:ext uri="{FF2B5EF4-FFF2-40B4-BE49-F238E27FC236}">
                <a16:creationId xmlns:a16="http://schemas.microsoft.com/office/drawing/2014/main" id="{AD1E78B8-37CA-4FAC-9700-2CA7BCC52C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89974" y="3023675"/>
            <a:ext cx="456326" cy="456326"/>
          </a:xfrm>
          <a:prstGeom prst="rect">
            <a:avLst/>
          </a:prstGeom>
        </p:spPr>
      </p:pic>
      <p:pic>
        <p:nvPicPr>
          <p:cNvPr id="11" name="图形 10">
            <a:extLst>
              <a:ext uri="{FF2B5EF4-FFF2-40B4-BE49-F238E27FC236}">
                <a16:creationId xmlns:a16="http://schemas.microsoft.com/office/drawing/2014/main" id="{1F89153A-AD02-4EDD-9F4C-2DAF497EB8D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0935" y="1733652"/>
            <a:ext cx="456325" cy="456325"/>
          </a:xfrm>
          <a:prstGeom prst="rect">
            <a:avLst/>
          </a:prstGeom>
        </p:spPr>
      </p:pic>
      <p:sp>
        <p:nvSpPr>
          <p:cNvPr id="12" name="文本框 11">
            <a:extLst>
              <a:ext uri="{FF2B5EF4-FFF2-40B4-BE49-F238E27FC236}">
                <a16:creationId xmlns:a16="http://schemas.microsoft.com/office/drawing/2014/main" id="{1C4FFAD1-4167-4D4C-ABB2-31472C226F23}"/>
              </a:ext>
            </a:extLst>
          </p:cNvPr>
          <p:cNvSpPr txBox="1"/>
          <p:nvPr/>
        </p:nvSpPr>
        <p:spPr>
          <a:xfrm rot="10800000">
            <a:off x="1463369" y="1781683"/>
            <a:ext cx="461665" cy="2158613"/>
          </a:xfrm>
          <a:prstGeom prst="rect">
            <a:avLst/>
          </a:prstGeom>
          <a:noFill/>
        </p:spPr>
        <p:txBody>
          <a:bodyPr vert="eaVert" wrap="square" rtlCol="0">
            <a:spAutoFit/>
          </a:bodyPr>
          <a:lstStyle/>
          <a:p>
            <a:pPr algn="ctr"/>
            <a:r>
              <a:rPr lang="en-US" altLang="zh-CN" dirty="0"/>
              <a:t>True Label</a:t>
            </a:r>
            <a:endParaRPr lang="zh-CN" altLang="en-US" dirty="0"/>
          </a:p>
        </p:txBody>
      </p:sp>
      <p:sp>
        <p:nvSpPr>
          <p:cNvPr id="24" name="文本框 23">
            <a:extLst>
              <a:ext uri="{FF2B5EF4-FFF2-40B4-BE49-F238E27FC236}">
                <a16:creationId xmlns:a16="http://schemas.microsoft.com/office/drawing/2014/main" id="{133DC1CF-F46D-4657-AAE2-A8E799294F7C}"/>
              </a:ext>
            </a:extLst>
          </p:cNvPr>
          <p:cNvSpPr txBox="1"/>
          <p:nvPr/>
        </p:nvSpPr>
        <p:spPr>
          <a:xfrm rot="10800000">
            <a:off x="1870557" y="1731644"/>
            <a:ext cx="461665" cy="936873"/>
          </a:xfrm>
          <a:prstGeom prst="rect">
            <a:avLst/>
          </a:prstGeom>
          <a:noFill/>
        </p:spPr>
        <p:txBody>
          <a:bodyPr vert="eaVert" wrap="square" rtlCol="0">
            <a:spAutoFit/>
          </a:bodyPr>
          <a:lstStyle/>
          <a:p>
            <a:pPr algn="ctr"/>
            <a:r>
              <a:rPr lang="en-US" altLang="zh-CN" dirty="0"/>
              <a:t>0</a:t>
            </a:r>
            <a:endParaRPr lang="zh-CN" altLang="en-US" dirty="0"/>
          </a:p>
        </p:txBody>
      </p:sp>
      <p:sp>
        <p:nvSpPr>
          <p:cNvPr id="25" name="文本框 24">
            <a:extLst>
              <a:ext uri="{FF2B5EF4-FFF2-40B4-BE49-F238E27FC236}">
                <a16:creationId xmlns:a16="http://schemas.microsoft.com/office/drawing/2014/main" id="{0DF1C4C8-628E-4A8B-8BF6-24171BDB5A6E}"/>
              </a:ext>
            </a:extLst>
          </p:cNvPr>
          <p:cNvSpPr txBox="1"/>
          <p:nvPr/>
        </p:nvSpPr>
        <p:spPr>
          <a:xfrm rot="10800000">
            <a:off x="1870556" y="3100164"/>
            <a:ext cx="461665" cy="936873"/>
          </a:xfrm>
          <a:prstGeom prst="rect">
            <a:avLst/>
          </a:prstGeom>
          <a:noFill/>
        </p:spPr>
        <p:txBody>
          <a:bodyPr vert="eaVert" wrap="square" rtlCol="0">
            <a:spAutoFit/>
          </a:bodyPr>
          <a:lstStyle/>
          <a:p>
            <a:pPr algn="ctr"/>
            <a:r>
              <a:rPr lang="en-US" altLang="zh-CN" dirty="0"/>
              <a:t>1</a:t>
            </a:r>
            <a:endParaRPr lang="zh-CN" altLang="en-US" dirty="0"/>
          </a:p>
        </p:txBody>
      </p:sp>
      <p:sp>
        <p:nvSpPr>
          <p:cNvPr id="13" name="文本框 12">
            <a:extLst>
              <a:ext uri="{FF2B5EF4-FFF2-40B4-BE49-F238E27FC236}">
                <a16:creationId xmlns:a16="http://schemas.microsoft.com/office/drawing/2014/main" id="{36539B46-F3D5-4F5F-840B-40BA46DF4642}"/>
              </a:ext>
            </a:extLst>
          </p:cNvPr>
          <p:cNvSpPr txBox="1"/>
          <p:nvPr/>
        </p:nvSpPr>
        <p:spPr>
          <a:xfrm>
            <a:off x="2514228" y="4413800"/>
            <a:ext cx="2269863" cy="369332"/>
          </a:xfrm>
          <a:prstGeom prst="rect">
            <a:avLst/>
          </a:prstGeom>
          <a:noFill/>
        </p:spPr>
        <p:txBody>
          <a:bodyPr wrap="square" rtlCol="0">
            <a:spAutoFit/>
          </a:bodyPr>
          <a:lstStyle/>
          <a:p>
            <a:pPr algn="ctr"/>
            <a:r>
              <a:rPr lang="en-US" altLang="zh-CN" dirty="0"/>
              <a:t>Predicted Label</a:t>
            </a:r>
            <a:endParaRPr lang="zh-CN" altLang="en-US" dirty="0"/>
          </a:p>
        </p:txBody>
      </p:sp>
      <p:sp>
        <p:nvSpPr>
          <p:cNvPr id="31" name="文本框 30">
            <a:extLst>
              <a:ext uri="{FF2B5EF4-FFF2-40B4-BE49-F238E27FC236}">
                <a16:creationId xmlns:a16="http://schemas.microsoft.com/office/drawing/2014/main" id="{5D3BD1A5-37AA-4FE5-9FA5-9A0F8E55E005}"/>
              </a:ext>
            </a:extLst>
          </p:cNvPr>
          <p:cNvSpPr txBox="1"/>
          <p:nvPr/>
        </p:nvSpPr>
        <p:spPr>
          <a:xfrm>
            <a:off x="2434295" y="4051376"/>
            <a:ext cx="1134932" cy="369332"/>
          </a:xfrm>
          <a:prstGeom prst="rect">
            <a:avLst/>
          </a:prstGeom>
          <a:noFill/>
        </p:spPr>
        <p:txBody>
          <a:bodyPr wrap="square" rtlCol="0">
            <a:spAutoFit/>
          </a:bodyPr>
          <a:lstStyle/>
          <a:p>
            <a:pPr algn="ctr"/>
            <a:r>
              <a:rPr lang="en-US" altLang="zh-CN" dirty="0"/>
              <a:t>0</a:t>
            </a:r>
            <a:endParaRPr lang="zh-CN" altLang="en-US" dirty="0"/>
          </a:p>
        </p:txBody>
      </p:sp>
      <p:sp>
        <p:nvSpPr>
          <p:cNvPr id="32" name="文本框 31">
            <a:extLst>
              <a:ext uri="{FF2B5EF4-FFF2-40B4-BE49-F238E27FC236}">
                <a16:creationId xmlns:a16="http://schemas.microsoft.com/office/drawing/2014/main" id="{B669BB2E-2187-48E2-BD44-9A521BCD0962}"/>
              </a:ext>
            </a:extLst>
          </p:cNvPr>
          <p:cNvSpPr txBox="1"/>
          <p:nvPr/>
        </p:nvSpPr>
        <p:spPr>
          <a:xfrm>
            <a:off x="3649159" y="4051376"/>
            <a:ext cx="1134932" cy="369332"/>
          </a:xfrm>
          <a:prstGeom prst="rect">
            <a:avLst/>
          </a:prstGeom>
          <a:noFill/>
        </p:spPr>
        <p:txBody>
          <a:bodyPr wrap="square" rtlCol="0">
            <a:spAutoFit/>
          </a:bodyPr>
          <a:lstStyle/>
          <a:p>
            <a:pPr algn="ctr"/>
            <a:r>
              <a:rPr lang="en-US" altLang="zh-CN" dirty="0"/>
              <a:t>1</a:t>
            </a:r>
            <a:endParaRPr lang="zh-CN" altLang="en-US" dirty="0"/>
          </a:p>
        </p:txBody>
      </p:sp>
      <p:sp>
        <p:nvSpPr>
          <p:cNvPr id="18" name="矩形 17">
            <a:extLst>
              <a:ext uri="{FF2B5EF4-FFF2-40B4-BE49-F238E27FC236}">
                <a16:creationId xmlns:a16="http://schemas.microsoft.com/office/drawing/2014/main" id="{4D03F858-574F-4CF9-9F51-B0E713B4E28F}"/>
              </a:ext>
            </a:extLst>
          </p:cNvPr>
          <p:cNvSpPr/>
          <p:nvPr/>
        </p:nvSpPr>
        <p:spPr>
          <a:xfrm>
            <a:off x="2101388" y="4745705"/>
            <a:ext cx="3456395" cy="261610"/>
          </a:xfrm>
          <a:prstGeom prst="rect">
            <a:avLst/>
          </a:prstGeom>
          <a:solidFill>
            <a:schemeClr val="accent2">
              <a:lumMod val="60000"/>
              <a:lumOff val="40000"/>
            </a:schemeClr>
          </a:solidFill>
        </p:spPr>
        <p:txBody>
          <a:bodyPr wrap="none">
            <a:spAutoFit/>
          </a:bodyPr>
          <a:lstStyle/>
          <a:p>
            <a:pPr lvl="0" algn="ctr"/>
            <a:r>
              <a:rPr lang="en-US" altLang="zh-CN" sz="1100" b="1" dirty="0">
                <a:solidFill>
                  <a:prstClr val="white"/>
                </a:solidFill>
                <a:latin typeface="Microsoft YaHei" panose="020B0503020204020204" pitchFamily="34" charset="-122"/>
                <a:ea typeface="Microsoft YaHei" panose="020B0503020204020204" pitchFamily="34" charset="-122"/>
              </a:rPr>
              <a:t>0: not churned customer   1:churned customer</a:t>
            </a:r>
            <a:endParaRPr lang="en-CN" altLang="zh-CN" sz="1100" b="1" dirty="0">
              <a:solidFill>
                <a:prstClr val="white"/>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F4CF05CA-AA28-41E4-A011-B482D1DAA9BC}"/>
              </a:ext>
            </a:extLst>
          </p:cNvPr>
          <p:cNvSpPr txBox="1"/>
          <p:nvPr/>
        </p:nvSpPr>
        <p:spPr>
          <a:xfrm>
            <a:off x="2430317" y="2273820"/>
            <a:ext cx="1134932" cy="369332"/>
          </a:xfrm>
          <a:prstGeom prst="rect">
            <a:avLst/>
          </a:prstGeom>
          <a:noFill/>
        </p:spPr>
        <p:txBody>
          <a:bodyPr wrap="square" rtlCol="0">
            <a:spAutoFit/>
          </a:bodyPr>
          <a:lstStyle/>
          <a:p>
            <a:pPr algn="ctr"/>
            <a:r>
              <a:rPr lang="en-US" altLang="zh-CN" dirty="0">
                <a:solidFill>
                  <a:srgbClr val="00B050"/>
                </a:solidFill>
              </a:rPr>
              <a:t>TN</a:t>
            </a:r>
            <a:endParaRPr lang="zh-CN" altLang="en-US" dirty="0">
              <a:solidFill>
                <a:srgbClr val="00B050"/>
              </a:solidFill>
            </a:endParaRPr>
          </a:p>
        </p:txBody>
      </p:sp>
      <p:sp>
        <p:nvSpPr>
          <p:cNvPr id="34" name="文本框 33">
            <a:extLst>
              <a:ext uri="{FF2B5EF4-FFF2-40B4-BE49-F238E27FC236}">
                <a16:creationId xmlns:a16="http://schemas.microsoft.com/office/drawing/2014/main" id="{3DC7541E-AE33-4711-AF28-3885A4096134}"/>
              </a:ext>
            </a:extLst>
          </p:cNvPr>
          <p:cNvSpPr txBox="1"/>
          <p:nvPr/>
        </p:nvSpPr>
        <p:spPr>
          <a:xfrm>
            <a:off x="3631632" y="3523444"/>
            <a:ext cx="1134932" cy="369332"/>
          </a:xfrm>
          <a:prstGeom prst="rect">
            <a:avLst/>
          </a:prstGeom>
          <a:noFill/>
        </p:spPr>
        <p:txBody>
          <a:bodyPr wrap="square" rtlCol="0">
            <a:spAutoFit/>
          </a:bodyPr>
          <a:lstStyle/>
          <a:p>
            <a:pPr algn="ctr"/>
            <a:r>
              <a:rPr lang="en-US" altLang="zh-CN" dirty="0">
                <a:solidFill>
                  <a:srgbClr val="00B050"/>
                </a:solidFill>
              </a:rPr>
              <a:t>TP</a:t>
            </a:r>
            <a:endParaRPr lang="zh-CN" altLang="en-US" dirty="0">
              <a:solidFill>
                <a:srgbClr val="00B050"/>
              </a:solidFill>
            </a:endParaRPr>
          </a:p>
        </p:txBody>
      </p:sp>
      <p:sp>
        <p:nvSpPr>
          <p:cNvPr id="35" name="文本框 34">
            <a:extLst>
              <a:ext uri="{FF2B5EF4-FFF2-40B4-BE49-F238E27FC236}">
                <a16:creationId xmlns:a16="http://schemas.microsoft.com/office/drawing/2014/main" id="{2A8EBD0E-4805-4962-AA97-C6193CE27C3E}"/>
              </a:ext>
            </a:extLst>
          </p:cNvPr>
          <p:cNvSpPr txBox="1"/>
          <p:nvPr/>
        </p:nvSpPr>
        <p:spPr>
          <a:xfrm>
            <a:off x="3826192" y="2306668"/>
            <a:ext cx="778101" cy="369332"/>
          </a:xfrm>
          <a:prstGeom prst="rect">
            <a:avLst/>
          </a:prstGeom>
          <a:noFill/>
        </p:spPr>
        <p:txBody>
          <a:bodyPr wrap="square" rtlCol="0">
            <a:spAutoFit/>
          </a:bodyPr>
          <a:lstStyle/>
          <a:p>
            <a:pPr algn="ctr"/>
            <a:r>
              <a:rPr lang="en-US" altLang="zh-CN" dirty="0">
                <a:solidFill>
                  <a:schemeClr val="bg2">
                    <a:lumMod val="50000"/>
                  </a:schemeClr>
                </a:solidFill>
              </a:rPr>
              <a:t>FP</a:t>
            </a:r>
            <a:endParaRPr lang="zh-CN" altLang="en-US" dirty="0">
              <a:solidFill>
                <a:schemeClr val="bg2">
                  <a:lumMod val="50000"/>
                </a:schemeClr>
              </a:solidFill>
            </a:endParaRPr>
          </a:p>
        </p:txBody>
      </p:sp>
      <p:sp>
        <p:nvSpPr>
          <p:cNvPr id="36" name="文本框 35">
            <a:extLst>
              <a:ext uri="{FF2B5EF4-FFF2-40B4-BE49-F238E27FC236}">
                <a16:creationId xmlns:a16="http://schemas.microsoft.com/office/drawing/2014/main" id="{3F043FF0-4A0F-4F3A-95BC-8DEC01767309}"/>
              </a:ext>
            </a:extLst>
          </p:cNvPr>
          <p:cNvSpPr txBox="1"/>
          <p:nvPr/>
        </p:nvSpPr>
        <p:spPr>
          <a:xfrm>
            <a:off x="2668720" y="3541713"/>
            <a:ext cx="653217" cy="369332"/>
          </a:xfrm>
          <a:prstGeom prst="rect">
            <a:avLst/>
          </a:prstGeom>
          <a:noFill/>
        </p:spPr>
        <p:txBody>
          <a:bodyPr wrap="square" rtlCol="0">
            <a:spAutoFit/>
          </a:bodyPr>
          <a:lstStyle/>
          <a:p>
            <a:pPr algn="ctr"/>
            <a:r>
              <a:rPr lang="en-US" altLang="zh-CN" dirty="0">
                <a:solidFill>
                  <a:schemeClr val="bg2">
                    <a:lumMod val="50000"/>
                  </a:schemeClr>
                </a:solidFill>
              </a:rPr>
              <a:t>FN</a:t>
            </a:r>
            <a:endParaRPr lang="zh-CN" altLang="en-US" dirty="0">
              <a:solidFill>
                <a:schemeClr val="bg2">
                  <a:lumMod val="50000"/>
                </a:schemeClr>
              </a:solidFill>
            </a:endParaRPr>
          </a:p>
        </p:txBody>
      </p:sp>
      <p:sp>
        <p:nvSpPr>
          <p:cNvPr id="37" name="矩形 36">
            <a:extLst>
              <a:ext uri="{FF2B5EF4-FFF2-40B4-BE49-F238E27FC236}">
                <a16:creationId xmlns:a16="http://schemas.microsoft.com/office/drawing/2014/main" id="{051C7FAD-55F8-4DFF-9C5A-A30CBA58E3A7}"/>
              </a:ext>
            </a:extLst>
          </p:cNvPr>
          <p:cNvSpPr/>
          <p:nvPr/>
        </p:nvSpPr>
        <p:spPr>
          <a:xfrm>
            <a:off x="5543901" y="754426"/>
            <a:ext cx="6395149"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Target 1: Precisely predict whether a customer will close the account </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pic>
        <p:nvPicPr>
          <p:cNvPr id="38" name="图形 37">
            <a:extLst>
              <a:ext uri="{FF2B5EF4-FFF2-40B4-BE49-F238E27FC236}">
                <a16:creationId xmlns:a16="http://schemas.microsoft.com/office/drawing/2014/main" id="{2498A00F-ED1C-421A-B4E8-7E5A47FA527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9620" y="3006213"/>
            <a:ext cx="456325" cy="456325"/>
          </a:xfrm>
          <a:prstGeom prst="rect">
            <a:avLst/>
          </a:prstGeom>
        </p:spPr>
      </p:pic>
      <p:sp>
        <p:nvSpPr>
          <p:cNvPr id="20" name="矩形 19">
            <a:extLst>
              <a:ext uri="{FF2B5EF4-FFF2-40B4-BE49-F238E27FC236}">
                <a16:creationId xmlns:a16="http://schemas.microsoft.com/office/drawing/2014/main" id="{9B94BDA0-C6A6-4B5A-921B-4F88708A5718}"/>
              </a:ext>
            </a:extLst>
          </p:cNvPr>
          <p:cNvSpPr/>
          <p:nvPr/>
        </p:nvSpPr>
        <p:spPr>
          <a:xfrm>
            <a:off x="5543901" y="1198798"/>
            <a:ext cx="5466561" cy="369332"/>
          </a:xfrm>
          <a:prstGeom prst="rect">
            <a:avLst/>
          </a:prstGeom>
        </p:spPr>
        <p:txBody>
          <a:bodyPr wrap="none">
            <a:spAutoFit/>
          </a:bodyPr>
          <a:lstStyle/>
          <a:p>
            <a:r>
              <a:rPr lang="en-US" altLang="zh-CN" kern="0" dirty="0">
                <a:ea typeface="Calibri" panose="020F0502020204030204" pitchFamily="34" charset="0"/>
              </a:rPr>
              <a:t>I</a:t>
            </a:r>
            <a:r>
              <a:rPr lang="zh-CN" altLang="zh-CN" kern="0" dirty="0">
                <a:ea typeface="Calibri" panose="020F0502020204030204" pitchFamily="34" charset="0"/>
              </a:rPr>
              <a:t>mprove recall while ensuring a high prediction accuracy</a:t>
            </a:r>
            <a:endParaRPr lang="zh-CN" altLang="en-US" dirty="0"/>
          </a:p>
        </p:txBody>
      </p:sp>
      <p:cxnSp>
        <p:nvCxnSpPr>
          <p:cNvPr id="41" name="直接箭头连接符 40">
            <a:extLst>
              <a:ext uri="{FF2B5EF4-FFF2-40B4-BE49-F238E27FC236}">
                <a16:creationId xmlns:a16="http://schemas.microsoft.com/office/drawing/2014/main" id="{11B4E94F-216A-46F5-8346-A381DA466711}"/>
              </a:ext>
            </a:extLst>
          </p:cNvPr>
          <p:cNvCxnSpPr>
            <a:cxnSpLocks/>
            <a:stCxn id="35" idx="3"/>
          </p:cNvCxnSpPr>
          <p:nvPr/>
        </p:nvCxnSpPr>
        <p:spPr>
          <a:xfrm>
            <a:off x="4604293" y="2491334"/>
            <a:ext cx="1668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CF73E0E-F6F8-4BB7-9DF2-016D1D72D3E7}"/>
              </a:ext>
            </a:extLst>
          </p:cNvPr>
          <p:cNvCxnSpPr>
            <a:cxnSpLocks/>
            <a:stCxn id="36" idx="3"/>
          </p:cNvCxnSpPr>
          <p:nvPr/>
        </p:nvCxnSpPr>
        <p:spPr>
          <a:xfrm flipV="1">
            <a:off x="3321937" y="3707337"/>
            <a:ext cx="3008488" cy="1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C126E520-8ED4-4918-BA2E-FAB789200A40}"/>
              </a:ext>
            </a:extLst>
          </p:cNvPr>
          <p:cNvSpPr/>
          <p:nvPr/>
        </p:nvSpPr>
        <p:spPr>
          <a:xfrm>
            <a:off x="6186317" y="2288155"/>
            <a:ext cx="5674951" cy="369332"/>
          </a:xfrm>
          <a:prstGeom prst="rect">
            <a:avLst/>
          </a:prstGeom>
        </p:spPr>
        <p:txBody>
          <a:bodyPr wrap="none">
            <a:spAutoFit/>
          </a:bodyPr>
          <a:lstStyle/>
          <a:p>
            <a:r>
              <a:rPr lang="zh-CN" altLang="zh-CN" kern="0" dirty="0">
                <a:ea typeface="Calibri" panose="020F0502020204030204" pitchFamily="34" charset="0"/>
              </a:rPr>
              <a:t> </a:t>
            </a:r>
            <a:r>
              <a:rPr lang="en-US" altLang="zh-CN" b="1" kern="0" dirty="0">
                <a:ea typeface="Calibri" panose="020F0502020204030204" pitchFamily="34" charset="0"/>
              </a:rPr>
              <a:t>U</a:t>
            </a:r>
            <a:r>
              <a:rPr lang="zh-CN" altLang="zh-CN" b="1" kern="0" dirty="0">
                <a:ea typeface="Calibri" panose="020F0502020204030204" pitchFamily="34" charset="0"/>
              </a:rPr>
              <a:t>nnecessary cost </a:t>
            </a:r>
            <a:r>
              <a:rPr lang="zh-CN" altLang="zh-CN" kern="0" dirty="0">
                <a:ea typeface="Calibri" panose="020F0502020204030204" pitchFamily="34" charset="0"/>
              </a:rPr>
              <a:t>of retention on wrong target</a:t>
            </a:r>
            <a:r>
              <a:rPr lang="en-US" altLang="zh-CN" kern="0" dirty="0">
                <a:ea typeface="Calibri" panose="020F0502020204030204" pitchFamily="34" charset="0"/>
              </a:rPr>
              <a:t> customers</a:t>
            </a:r>
            <a:endParaRPr lang="zh-CN" altLang="en-US" dirty="0"/>
          </a:p>
        </p:txBody>
      </p:sp>
      <p:sp>
        <p:nvSpPr>
          <p:cNvPr id="46" name="矩形 45">
            <a:extLst>
              <a:ext uri="{FF2B5EF4-FFF2-40B4-BE49-F238E27FC236}">
                <a16:creationId xmlns:a16="http://schemas.microsoft.com/office/drawing/2014/main" id="{C5C96C90-8E3C-4E78-A283-E203BE7EC574}"/>
              </a:ext>
            </a:extLst>
          </p:cNvPr>
          <p:cNvSpPr/>
          <p:nvPr/>
        </p:nvSpPr>
        <p:spPr>
          <a:xfrm>
            <a:off x="6262139" y="3493131"/>
            <a:ext cx="4187365" cy="369332"/>
          </a:xfrm>
          <a:prstGeom prst="rect">
            <a:avLst/>
          </a:prstGeom>
        </p:spPr>
        <p:txBody>
          <a:bodyPr wrap="none">
            <a:spAutoFit/>
          </a:bodyPr>
          <a:lstStyle/>
          <a:p>
            <a:r>
              <a:rPr lang="en-US" altLang="zh-CN" b="1" kern="0" dirty="0">
                <a:ea typeface="Calibri" panose="020F0502020204030204" pitchFamily="34" charset="0"/>
              </a:rPr>
              <a:t>S</a:t>
            </a:r>
            <a:r>
              <a:rPr lang="zh-CN" altLang="zh-CN" b="1" kern="0" dirty="0">
                <a:ea typeface="Calibri" panose="020F0502020204030204" pitchFamily="34" charset="0"/>
              </a:rPr>
              <a:t>ome customer churn </a:t>
            </a:r>
            <a:r>
              <a:rPr lang="zh-CN" altLang="zh-CN" kern="0" dirty="0">
                <a:ea typeface="Calibri" panose="020F0502020204030204" pitchFamily="34" charset="0"/>
              </a:rPr>
              <a:t>that can be avoided</a:t>
            </a:r>
            <a:endParaRPr lang="zh-CN" altLang="en-US" dirty="0"/>
          </a:p>
        </p:txBody>
      </p:sp>
      <p:sp>
        <p:nvSpPr>
          <p:cNvPr id="47" name="矩形 46">
            <a:extLst>
              <a:ext uri="{FF2B5EF4-FFF2-40B4-BE49-F238E27FC236}">
                <a16:creationId xmlns:a16="http://schemas.microsoft.com/office/drawing/2014/main" id="{0EC447F7-92B8-4A4D-BAA0-EE575B888373}"/>
              </a:ext>
            </a:extLst>
          </p:cNvPr>
          <p:cNvSpPr/>
          <p:nvPr/>
        </p:nvSpPr>
        <p:spPr>
          <a:xfrm>
            <a:off x="5543901" y="5165282"/>
            <a:ext cx="4013150"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Target 2: Significant features identification</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48" name="矩形 47">
            <a:extLst>
              <a:ext uri="{FF2B5EF4-FFF2-40B4-BE49-F238E27FC236}">
                <a16:creationId xmlns:a16="http://schemas.microsoft.com/office/drawing/2014/main" id="{6BCD06FD-ABDF-4D9A-92A8-458B2F69A46A}"/>
              </a:ext>
            </a:extLst>
          </p:cNvPr>
          <p:cNvSpPr/>
          <p:nvPr/>
        </p:nvSpPr>
        <p:spPr>
          <a:xfrm>
            <a:off x="5543901" y="5588617"/>
            <a:ext cx="6096000" cy="646331"/>
          </a:xfrm>
          <a:prstGeom prst="rect">
            <a:avLst/>
          </a:prstGeom>
        </p:spPr>
        <p:txBody>
          <a:bodyPr>
            <a:spAutoFit/>
          </a:bodyPr>
          <a:lstStyle/>
          <a:p>
            <a:r>
              <a:rPr lang="en-US" altLang="zh-CN" kern="0" dirty="0">
                <a:ea typeface="Calibri" panose="020F0502020204030204" pitchFamily="34" charset="0"/>
              </a:rPr>
              <a:t>I</a:t>
            </a:r>
            <a:r>
              <a:rPr lang="zh-CN" altLang="zh-CN" kern="0" dirty="0">
                <a:ea typeface="Calibri" panose="020F0502020204030204" pitchFamily="34" charset="0"/>
              </a:rPr>
              <a:t>dentify which variables play </a:t>
            </a:r>
            <a:r>
              <a:rPr lang="zh-CN" altLang="zh-CN" b="1" kern="0" dirty="0">
                <a:ea typeface="Calibri" panose="020F0502020204030204" pitchFamily="34" charset="0"/>
              </a:rPr>
              <a:t>most significant roles </a:t>
            </a:r>
            <a:r>
              <a:rPr lang="zh-CN" altLang="zh-CN" kern="0" dirty="0">
                <a:ea typeface="Calibri" panose="020F0502020204030204" pitchFamily="34" charset="0"/>
              </a:rPr>
              <a:t>in the customer churn prediction model</a:t>
            </a:r>
            <a:endParaRPr lang="zh-CN" altLang="en-US" dirty="0"/>
          </a:p>
        </p:txBody>
      </p:sp>
      <p:pic>
        <p:nvPicPr>
          <p:cNvPr id="50" name="图形 49">
            <a:extLst>
              <a:ext uri="{FF2B5EF4-FFF2-40B4-BE49-F238E27FC236}">
                <a16:creationId xmlns:a16="http://schemas.microsoft.com/office/drawing/2014/main" id="{5E03492E-C161-4E39-A1AB-44F44A94586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4936" y="5516092"/>
            <a:ext cx="734566" cy="734566"/>
          </a:xfrm>
          <a:prstGeom prst="rect">
            <a:avLst/>
          </a:prstGeom>
        </p:spPr>
      </p:pic>
      <p:pic>
        <p:nvPicPr>
          <p:cNvPr id="52" name="图形 51">
            <a:extLst>
              <a:ext uri="{FF2B5EF4-FFF2-40B4-BE49-F238E27FC236}">
                <a16:creationId xmlns:a16="http://schemas.microsoft.com/office/drawing/2014/main" id="{A72366C0-57A6-47D9-87E6-C1E03AB317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03391" y="5047112"/>
            <a:ext cx="1335986" cy="1335986"/>
          </a:xfrm>
          <a:prstGeom prst="rect">
            <a:avLst/>
          </a:prstGeom>
        </p:spPr>
      </p:pic>
    </p:spTree>
    <p:extLst>
      <p:ext uri="{BB962C8B-B14F-4D97-AF65-F5344CB8AC3E}">
        <p14:creationId xmlns:p14="http://schemas.microsoft.com/office/powerpoint/2010/main" val="13550067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334735"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Measurement Metrics and Performance Target</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 name="矩形 1">
            <a:extLst>
              <a:ext uri="{FF2B5EF4-FFF2-40B4-BE49-F238E27FC236}">
                <a16:creationId xmlns:a16="http://schemas.microsoft.com/office/drawing/2014/main" id="{F7C5A0A5-8AFA-469B-8A8C-9733E3B58AF9}"/>
              </a:ext>
            </a:extLst>
          </p:cNvPr>
          <p:cNvSpPr/>
          <p:nvPr/>
        </p:nvSpPr>
        <p:spPr>
          <a:xfrm>
            <a:off x="3249486" y="998022"/>
            <a:ext cx="1654427" cy="369332"/>
          </a:xfrm>
          <a:prstGeom prst="rect">
            <a:avLst/>
          </a:prstGeom>
        </p:spPr>
        <p:txBody>
          <a:bodyPr wrap="none">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Two</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Targets </a:t>
            </a:r>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9996847-7FDC-4E79-952D-61D4ACD0F825}"/>
                  </a:ext>
                </a:extLst>
              </p:cNvPr>
              <p:cNvSpPr/>
              <p:nvPr/>
            </p:nvSpPr>
            <p:spPr>
              <a:xfrm>
                <a:off x="1760488" y="1466136"/>
                <a:ext cx="4632422" cy="659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A</m:t>
                      </m:r>
                      <m:r>
                        <m:rPr>
                          <m:sty m:val="p"/>
                        </m:rPr>
                        <a:rPr lang="zh-CN" altLang="en-US">
                          <a:latin typeface="Cambria Math" panose="02040503050406030204" pitchFamily="18" charset="0"/>
                        </a:rPr>
                        <m:t>c</m:t>
                      </m:r>
                      <m:r>
                        <m:rPr>
                          <m:sty m:val="p"/>
                        </m:rPr>
                        <a:rPr lang="zh-CN" altLang="en-US" i="0">
                          <a:latin typeface="Cambria Math" panose="02040503050406030204" pitchFamily="18" charset="0"/>
                        </a:rPr>
                        <m:t>curacy</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𝑇𝑟𝑢𝑒</m:t>
                          </m:r>
                          <m:r>
                            <a:rPr lang="zh-CN" altLang="en-US" i="0">
                              <a:latin typeface="Cambria Math" panose="02040503050406030204" pitchFamily="18" charset="0"/>
                            </a:rPr>
                            <m:t> </m:t>
                          </m:r>
                          <m:r>
                            <a:rPr lang="zh-CN" altLang="en-US" i="1">
                              <a:latin typeface="Cambria Math" panose="02040503050406030204" pitchFamily="18" charset="0"/>
                            </a:rPr>
                            <m:t>𝑃𝑜𝑠𝑖𝑡𝑖𝑣𝑒</m:t>
                          </m:r>
                          <m:r>
                            <a:rPr lang="zh-CN" altLang="en-US" i="0">
                              <a:latin typeface="Cambria Math" panose="02040503050406030204" pitchFamily="18" charset="0"/>
                            </a:rPr>
                            <m:t>+</m:t>
                          </m:r>
                          <m:r>
                            <a:rPr lang="zh-CN" altLang="en-US" i="1">
                              <a:latin typeface="Cambria Math" panose="02040503050406030204" pitchFamily="18" charset="0"/>
                            </a:rPr>
                            <m:t>𝑇𝑟𝑢𝑒</m:t>
                          </m:r>
                          <m:r>
                            <a:rPr lang="zh-CN" altLang="en-US" i="0">
                              <a:latin typeface="Cambria Math" panose="02040503050406030204" pitchFamily="18" charset="0"/>
                            </a:rPr>
                            <m:t> </m:t>
                          </m:r>
                          <m:r>
                            <a:rPr lang="zh-CN" altLang="en-US" i="1">
                              <a:latin typeface="Cambria Math" panose="02040503050406030204" pitchFamily="18" charset="0"/>
                            </a:rPr>
                            <m:t>𝑁𝑒𝑔𝑎𝑡𝑖𝑣𝑒</m:t>
                          </m:r>
                        </m:num>
                        <m:den>
                          <m:r>
                            <a:rPr lang="zh-CN" altLang="en-US" i="1">
                              <a:latin typeface="Cambria Math" panose="02040503050406030204" pitchFamily="18" charset="0"/>
                            </a:rPr>
                            <m:t>𝑃𝑜𝑠𝑖𝑡𝑖𝑣𝑒</m:t>
                          </m:r>
                          <m:r>
                            <a:rPr lang="zh-CN" altLang="en-US" i="0">
                              <a:latin typeface="Cambria Math" panose="02040503050406030204" pitchFamily="18" charset="0"/>
                            </a:rPr>
                            <m:t>+</m:t>
                          </m:r>
                          <m:r>
                            <a:rPr lang="zh-CN" altLang="en-US" i="1">
                              <a:latin typeface="Cambria Math" panose="02040503050406030204" pitchFamily="18" charset="0"/>
                            </a:rPr>
                            <m:t>𝑁𝑒𝑔𝑎𝑡𝑖𝑣𝑒</m:t>
                          </m:r>
                        </m:den>
                      </m:f>
                    </m:oMath>
                  </m:oMathPara>
                </a14:m>
                <a:endParaRPr lang="zh-CN" altLang="en-US" dirty="0"/>
              </a:p>
            </p:txBody>
          </p:sp>
        </mc:Choice>
        <mc:Fallback xmlns="">
          <p:sp>
            <p:nvSpPr>
              <p:cNvPr id="3" name="矩形 2">
                <a:extLst>
                  <a:ext uri="{FF2B5EF4-FFF2-40B4-BE49-F238E27FC236}">
                    <a16:creationId xmlns:a16="http://schemas.microsoft.com/office/drawing/2014/main" id="{E9996847-7FDC-4E79-952D-61D4ACD0F825}"/>
                  </a:ext>
                </a:extLst>
              </p:cNvPr>
              <p:cNvSpPr>
                <a:spLocks noRot="1" noChangeAspect="1" noMove="1" noResize="1" noEditPoints="1" noAdjustHandles="1" noChangeArrowheads="1" noChangeShapeType="1" noTextEdit="1"/>
              </p:cNvSpPr>
              <p:nvPr/>
            </p:nvSpPr>
            <p:spPr>
              <a:xfrm>
                <a:off x="1760488" y="1466136"/>
                <a:ext cx="4632422" cy="6594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822F9E2-2822-40E2-B183-BEA3F049CF93}"/>
                  </a:ext>
                </a:extLst>
              </p:cNvPr>
              <p:cNvSpPr/>
              <p:nvPr/>
            </p:nvSpPr>
            <p:spPr>
              <a:xfrm>
                <a:off x="1760488" y="2482444"/>
                <a:ext cx="4447371" cy="659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𝑅𝑒𝑐𝑎𝑙𝑙</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𝑇𝑟𝑢𝑒</m:t>
                          </m:r>
                          <m:r>
                            <a:rPr lang="zh-CN" altLang="en-US" i="0">
                              <a:latin typeface="Cambria Math" panose="02040503050406030204" pitchFamily="18" charset="0"/>
                            </a:rPr>
                            <m:t> </m:t>
                          </m:r>
                          <m:r>
                            <a:rPr lang="zh-CN" altLang="en-US" i="1">
                              <a:latin typeface="Cambria Math" panose="02040503050406030204" pitchFamily="18" charset="0"/>
                            </a:rPr>
                            <m:t>𝑃𝑜𝑠𝑖𝑡𝑖𝑣𝑒</m:t>
                          </m:r>
                        </m:num>
                        <m:den>
                          <m:r>
                            <a:rPr lang="zh-CN" altLang="en-US" i="1">
                              <a:latin typeface="Cambria Math" panose="02040503050406030204" pitchFamily="18" charset="0"/>
                            </a:rPr>
                            <m:t>𝑇𝑟𝑢𝑒</m:t>
                          </m:r>
                          <m:r>
                            <a:rPr lang="zh-CN" altLang="en-US" i="0">
                              <a:latin typeface="Cambria Math" panose="02040503050406030204" pitchFamily="18" charset="0"/>
                            </a:rPr>
                            <m:t> </m:t>
                          </m:r>
                          <m:r>
                            <a:rPr lang="zh-CN" altLang="en-US" i="1">
                              <a:latin typeface="Cambria Math" panose="02040503050406030204" pitchFamily="18" charset="0"/>
                            </a:rPr>
                            <m:t>𝑃𝑜𝑠𝑖𝑡𝑖𝑣𝑒</m:t>
                          </m:r>
                          <m:r>
                            <a:rPr lang="zh-CN" altLang="en-US" i="0">
                              <a:latin typeface="Cambria Math" panose="02040503050406030204" pitchFamily="18" charset="0"/>
                            </a:rPr>
                            <m:t>+</m:t>
                          </m:r>
                          <m:r>
                            <a:rPr lang="zh-CN" altLang="en-US" i="1">
                              <a:latin typeface="Cambria Math" panose="02040503050406030204" pitchFamily="18" charset="0"/>
                            </a:rPr>
                            <m:t>𝐹𝑎𝑙𝑠𝑒</m:t>
                          </m:r>
                          <m:r>
                            <a:rPr lang="zh-CN" altLang="en-US" i="0">
                              <a:latin typeface="Cambria Math" panose="02040503050406030204" pitchFamily="18" charset="0"/>
                            </a:rPr>
                            <m:t> </m:t>
                          </m:r>
                          <m:r>
                            <a:rPr lang="zh-CN" altLang="en-US" i="1">
                              <a:latin typeface="Cambria Math" panose="02040503050406030204" pitchFamily="18" charset="0"/>
                            </a:rPr>
                            <m:t>𝑁𝑒𝑔𝑎𝑡𝑖𝑣𝑒</m:t>
                          </m:r>
                        </m:den>
                      </m:f>
                    </m:oMath>
                  </m:oMathPara>
                </a14:m>
                <a:endParaRPr lang="zh-CN" altLang="en-US" dirty="0"/>
              </a:p>
            </p:txBody>
          </p:sp>
        </mc:Choice>
        <mc:Fallback xmlns="">
          <p:sp>
            <p:nvSpPr>
              <p:cNvPr id="4" name="矩形 3">
                <a:extLst>
                  <a:ext uri="{FF2B5EF4-FFF2-40B4-BE49-F238E27FC236}">
                    <a16:creationId xmlns:a16="http://schemas.microsoft.com/office/drawing/2014/main" id="{A822F9E2-2822-40E2-B183-BEA3F049CF93}"/>
                  </a:ext>
                </a:extLst>
              </p:cNvPr>
              <p:cNvSpPr>
                <a:spLocks noRot="1" noChangeAspect="1" noMove="1" noResize="1" noEditPoints="1" noAdjustHandles="1" noChangeArrowheads="1" noChangeShapeType="1" noTextEdit="1"/>
              </p:cNvSpPr>
              <p:nvPr/>
            </p:nvSpPr>
            <p:spPr>
              <a:xfrm>
                <a:off x="1760488" y="2482444"/>
                <a:ext cx="4447371" cy="6594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C39CEC9-91B3-43E6-BD0E-CAF86C9A9453}"/>
                  </a:ext>
                </a:extLst>
              </p:cNvPr>
              <p:cNvSpPr/>
              <p:nvPr/>
            </p:nvSpPr>
            <p:spPr>
              <a:xfrm>
                <a:off x="1760488" y="3570440"/>
                <a:ext cx="29879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m:rPr>
                              <m:sty m:val="p"/>
                            </m:rPr>
                            <a:rPr lang="zh-CN" altLang="en-US">
                              <a:latin typeface="Cambria Math" panose="02040503050406030204" pitchFamily="18" charset="0"/>
                            </a:rPr>
                            <m:t>A</m:t>
                          </m:r>
                          <m:r>
                            <m:rPr>
                              <m:sty m:val="p"/>
                            </m:rPr>
                            <a:rPr lang="zh-CN" altLang="en-US" i="0">
                              <a:latin typeface="Cambria Math" panose="02040503050406030204" pitchFamily="18" charset="0"/>
                            </a:rPr>
                            <m:t>rea</m:t>
                          </m:r>
                          <m:r>
                            <a:rPr lang="zh-CN" altLang="en-US" i="0">
                              <a:latin typeface="Cambria Math" panose="02040503050406030204" pitchFamily="18" charset="0"/>
                            </a:rPr>
                            <m:t> </m:t>
                          </m:r>
                          <m:r>
                            <m:rPr>
                              <m:sty m:val="p"/>
                            </m:rPr>
                            <a:rPr lang="zh-CN" altLang="en-US" i="0">
                              <a:latin typeface="Cambria Math" panose="02040503050406030204" pitchFamily="18" charset="0"/>
                            </a:rPr>
                            <m:t>Under</m:t>
                          </m:r>
                          <m:r>
                            <a:rPr lang="zh-CN" altLang="en-US" i="0">
                              <a:latin typeface="Cambria Math" panose="02040503050406030204" pitchFamily="18" charset="0"/>
                            </a:rPr>
                            <m:t> </m:t>
                          </m:r>
                          <m:r>
                            <m:rPr>
                              <m:sty m:val="p"/>
                            </m:rPr>
                            <a:rPr lang="zh-CN" altLang="en-US" i="0">
                              <a:latin typeface="Cambria Math" panose="02040503050406030204" pitchFamily="18" charset="0"/>
                            </a:rPr>
                            <m:t>roc</m:t>
                          </m:r>
                          <m:r>
                            <a:rPr lang="zh-CN" altLang="en-US" i="0">
                              <a:latin typeface="Cambria Math" panose="02040503050406030204" pitchFamily="18" charset="0"/>
                            </a:rPr>
                            <m:t> </m:t>
                          </m:r>
                          <m:r>
                            <m:rPr>
                              <m:sty m:val="p"/>
                            </m:rPr>
                            <a:rPr lang="zh-CN" altLang="en-US" i="0">
                              <a:latin typeface="Cambria Math" panose="02040503050406030204" pitchFamily="18" charset="0"/>
                            </a:rPr>
                            <m:t>Curve</m:t>
                          </m:r>
                          <m:r>
                            <a:rPr lang="zh-CN" altLang="en-US" i="0">
                              <a:latin typeface="Cambria Math" panose="02040503050406030204" pitchFamily="18" charset="0"/>
                            </a:rPr>
                            <m:t>(</m:t>
                          </m:r>
                          <m:r>
                            <m:rPr>
                              <m:sty m:val="p"/>
                            </m:rPr>
                            <a:rPr lang="zh-CN" altLang="en-US" i="0">
                              <a:latin typeface="Cambria Math" panose="02040503050406030204" pitchFamily="18" charset="0"/>
                            </a:rPr>
                            <m:t>AUC</m:t>
                          </m:r>
                        </m:e>
                      </m:d>
                    </m:oMath>
                  </m:oMathPara>
                </a14:m>
                <a:endParaRPr lang="zh-CN" altLang="en-US" dirty="0"/>
              </a:p>
            </p:txBody>
          </p:sp>
        </mc:Choice>
        <mc:Fallback xmlns="">
          <p:sp>
            <p:nvSpPr>
              <p:cNvPr id="5" name="矩形 4">
                <a:extLst>
                  <a:ext uri="{FF2B5EF4-FFF2-40B4-BE49-F238E27FC236}">
                    <a16:creationId xmlns:a16="http://schemas.microsoft.com/office/drawing/2014/main" id="{1C39CEC9-91B3-43E6-BD0E-CAF86C9A9453}"/>
                  </a:ext>
                </a:extLst>
              </p:cNvPr>
              <p:cNvSpPr>
                <a:spLocks noRot="1" noChangeAspect="1" noMove="1" noResize="1" noEditPoints="1" noAdjustHandles="1" noChangeArrowheads="1" noChangeShapeType="1" noTextEdit="1"/>
              </p:cNvSpPr>
              <p:nvPr/>
            </p:nvSpPr>
            <p:spPr>
              <a:xfrm>
                <a:off x="1760488" y="3570440"/>
                <a:ext cx="2987933" cy="369332"/>
              </a:xfrm>
              <a:prstGeom prst="rect">
                <a:avLst/>
              </a:prstGeom>
              <a:blipFill>
                <a:blip r:embed="rId7"/>
                <a:stretch>
                  <a:fillRect t="-121667" r="-16735" b="-18833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FE402942-4926-41C2-B728-C3EF9CEDC392}"/>
              </a:ext>
            </a:extLst>
          </p:cNvPr>
          <p:cNvSpPr/>
          <p:nvPr/>
        </p:nvSpPr>
        <p:spPr>
          <a:xfrm>
            <a:off x="1852256" y="979943"/>
            <a:ext cx="3421707"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Performance Measurement Metrics </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30FBBE9-C8D3-497F-AA10-7C3594DB8CC5}"/>
              </a:ext>
            </a:extLst>
          </p:cNvPr>
          <p:cNvSpPr/>
          <p:nvPr/>
        </p:nvSpPr>
        <p:spPr>
          <a:xfrm>
            <a:off x="6938178" y="1611208"/>
            <a:ext cx="3974165" cy="369332"/>
          </a:xfrm>
          <a:prstGeom prst="rect">
            <a:avLst/>
          </a:prstGeom>
        </p:spPr>
        <p:txBody>
          <a:bodyPr wrap="none">
            <a:spAutoFit/>
          </a:bodyPr>
          <a:lstStyle/>
          <a:p>
            <a:r>
              <a:rPr lang="en-US" altLang="zh-CN" kern="0" dirty="0">
                <a:solidFill>
                  <a:srgbClr val="000000"/>
                </a:solidFill>
                <a:ea typeface="Calibri" panose="020F0502020204030204" pitchFamily="34" charset="0"/>
              </a:rPr>
              <a:t>O</a:t>
            </a:r>
            <a:r>
              <a:rPr lang="zh-CN" altLang="zh-CN" kern="0" dirty="0">
                <a:solidFill>
                  <a:srgbClr val="000000"/>
                </a:solidFill>
                <a:ea typeface="Calibri" panose="020F0502020204030204" pitchFamily="34" charset="0"/>
              </a:rPr>
              <a:t>verall prediction accuracy of the model</a:t>
            </a:r>
            <a:endParaRPr lang="zh-CN" altLang="en-US" dirty="0"/>
          </a:p>
        </p:txBody>
      </p:sp>
      <p:sp>
        <p:nvSpPr>
          <p:cNvPr id="7" name="矩形 6">
            <a:extLst>
              <a:ext uri="{FF2B5EF4-FFF2-40B4-BE49-F238E27FC236}">
                <a16:creationId xmlns:a16="http://schemas.microsoft.com/office/drawing/2014/main" id="{3F803FED-7EC8-4E67-AF2F-91A1745DD14A}"/>
              </a:ext>
            </a:extLst>
          </p:cNvPr>
          <p:cNvSpPr/>
          <p:nvPr/>
        </p:nvSpPr>
        <p:spPr>
          <a:xfrm>
            <a:off x="6938178" y="2687084"/>
            <a:ext cx="4281941" cy="369332"/>
          </a:xfrm>
          <a:prstGeom prst="rect">
            <a:avLst/>
          </a:prstGeom>
        </p:spPr>
        <p:txBody>
          <a:bodyPr wrap="none">
            <a:spAutoFit/>
          </a:bodyPr>
          <a:lstStyle/>
          <a:p>
            <a:r>
              <a:rPr lang="en-US" altLang="zh-CN" kern="0" dirty="0">
                <a:solidFill>
                  <a:srgbClr val="000000"/>
                </a:solidFill>
                <a:ea typeface="Calibri" panose="020F0502020204030204" pitchFamily="34" charset="0"/>
              </a:rPr>
              <a:t>R</a:t>
            </a:r>
            <a:r>
              <a:rPr lang="zh-CN" altLang="zh-CN" kern="0" dirty="0">
                <a:solidFill>
                  <a:srgbClr val="000000"/>
                </a:solidFill>
                <a:ea typeface="Calibri" panose="020F0502020204030204" pitchFamily="34" charset="0"/>
              </a:rPr>
              <a:t>ate of precisely predicting customer churn</a:t>
            </a:r>
            <a:endParaRPr lang="zh-CN" altLang="en-US" dirty="0"/>
          </a:p>
        </p:txBody>
      </p:sp>
      <p:sp>
        <p:nvSpPr>
          <p:cNvPr id="11" name="矩形 10">
            <a:extLst>
              <a:ext uri="{FF2B5EF4-FFF2-40B4-BE49-F238E27FC236}">
                <a16:creationId xmlns:a16="http://schemas.microsoft.com/office/drawing/2014/main" id="{37DD8289-5CCC-4850-81A9-56D0C76BEF23}"/>
              </a:ext>
            </a:extLst>
          </p:cNvPr>
          <p:cNvSpPr/>
          <p:nvPr/>
        </p:nvSpPr>
        <p:spPr>
          <a:xfrm>
            <a:off x="6938178" y="3569860"/>
            <a:ext cx="3934090" cy="369332"/>
          </a:xfrm>
          <a:prstGeom prst="rect">
            <a:avLst/>
          </a:prstGeom>
        </p:spPr>
        <p:txBody>
          <a:bodyPr wrap="none">
            <a:spAutoFit/>
          </a:bodyPr>
          <a:lstStyle/>
          <a:p>
            <a:r>
              <a:rPr lang="zh-CN" altLang="zh-CN" kern="0" dirty="0">
                <a:solidFill>
                  <a:srgbClr val="000000"/>
                </a:solidFill>
                <a:ea typeface="Calibri" panose="020F0502020204030204" pitchFamily="34" charset="0"/>
              </a:rPr>
              <a:t> </a:t>
            </a:r>
            <a:r>
              <a:rPr lang="en-US" altLang="zh-CN" kern="0" dirty="0">
                <a:solidFill>
                  <a:srgbClr val="000000"/>
                </a:solidFill>
                <a:ea typeface="Calibri" panose="020F0502020204030204" pitchFamily="34" charset="0"/>
              </a:rPr>
              <a:t>T</a:t>
            </a:r>
            <a:r>
              <a:rPr lang="zh-CN" altLang="zh-CN" kern="0" dirty="0">
                <a:solidFill>
                  <a:srgbClr val="000000"/>
                </a:solidFill>
                <a:ea typeface="Calibri" panose="020F0502020204030204" pitchFamily="34" charset="0"/>
              </a:rPr>
              <a:t>he measure of the ability of a classifier</a:t>
            </a:r>
            <a:endParaRPr lang="zh-CN" altLang="en-US" dirty="0"/>
          </a:p>
        </p:txBody>
      </p:sp>
      <p:sp>
        <p:nvSpPr>
          <p:cNvPr id="22" name="矩形 21">
            <a:extLst>
              <a:ext uri="{FF2B5EF4-FFF2-40B4-BE49-F238E27FC236}">
                <a16:creationId xmlns:a16="http://schemas.microsoft.com/office/drawing/2014/main" id="{55AD3E38-063D-4D87-835A-8DFD0CA9CBF1}"/>
              </a:ext>
            </a:extLst>
          </p:cNvPr>
          <p:cNvSpPr/>
          <p:nvPr/>
        </p:nvSpPr>
        <p:spPr>
          <a:xfrm>
            <a:off x="1849648" y="4367415"/>
            <a:ext cx="1966244"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Performance Target</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92121041-1955-48FB-AD73-DB29D6F45FED}"/>
              </a:ext>
            </a:extLst>
          </p:cNvPr>
          <p:cNvSpPr/>
          <p:nvPr/>
        </p:nvSpPr>
        <p:spPr>
          <a:xfrm>
            <a:off x="1760488" y="4915262"/>
            <a:ext cx="1648208" cy="369332"/>
          </a:xfrm>
          <a:prstGeom prst="rect">
            <a:avLst/>
          </a:prstGeom>
        </p:spPr>
        <p:txBody>
          <a:bodyPr wrap="none">
            <a:spAutoFit/>
          </a:bodyPr>
          <a:lstStyle/>
          <a:p>
            <a:r>
              <a:rPr lang="en-US" altLang="zh-CN" kern="0" dirty="0">
                <a:ea typeface="Calibri" panose="020F0502020204030204" pitchFamily="34" charset="0"/>
              </a:rPr>
              <a:t>A</a:t>
            </a:r>
            <a:r>
              <a:rPr lang="zh-CN" altLang="zh-CN" kern="0" dirty="0">
                <a:ea typeface="Calibri" panose="020F0502020204030204" pitchFamily="34" charset="0"/>
              </a:rPr>
              <a:t>ccuracy </a:t>
            </a:r>
            <a:r>
              <a:rPr lang="en-US" altLang="zh-CN" kern="0" dirty="0">
                <a:ea typeface="Calibri" panose="020F0502020204030204" pitchFamily="34" charset="0"/>
              </a:rPr>
              <a:t>&gt; </a:t>
            </a:r>
            <a:r>
              <a:rPr lang="zh-CN" altLang="zh-CN" kern="0" dirty="0">
                <a:ea typeface="Calibri" panose="020F0502020204030204" pitchFamily="34" charset="0"/>
              </a:rPr>
              <a:t>70%</a:t>
            </a:r>
            <a:endParaRPr lang="zh-CN" altLang="en-US" dirty="0"/>
          </a:p>
        </p:txBody>
      </p:sp>
      <p:sp>
        <p:nvSpPr>
          <p:cNvPr id="31" name="矩形 30">
            <a:extLst>
              <a:ext uri="{FF2B5EF4-FFF2-40B4-BE49-F238E27FC236}">
                <a16:creationId xmlns:a16="http://schemas.microsoft.com/office/drawing/2014/main" id="{0A64C04E-D353-4F96-9639-E10E0197BA6B}"/>
              </a:ext>
            </a:extLst>
          </p:cNvPr>
          <p:cNvSpPr/>
          <p:nvPr/>
        </p:nvSpPr>
        <p:spPr>
          <a:xfrm>
            <a:off x="1760488" y="5314426"/>
            <a:ext cx="1359668" cy="369332"/>
          </a:xfrm>
          <a:prstGeom prst="rect">
            <a:avLst/>
          </a:prstGeom>
        </p:spPr>
        <p:txBody>
          <a:bodyPr wrap="none">
            <a:spAutoFit/>
          </a:bodyPr>
          <a:lstStyle/>
          <a:p>
            <a:r>
              <a:rPr lang="en-US" altLang="zh-CN" kern="0" dirty="0">
                <a:ea typeface="Calibri" panose="020F0502020204030204" pitchFamily="34" charset="0"/>
              </a:rPr>
              <a:t>Recall &gt; </a:t>
            </a:r>
            <a:r>
              <a:rPr lang="zh-CN" altLang="zh-CN" kern="0" dirty="0">
                <a:ea typeface="Calibri" panose="020F0502020204030204" pitchFamily="34" charset="0"/>
              </a:rPr>
              <a:t>70%</a:t>
            </a:r>
            <a:endParaRPr lang="zh-CN" altLang="en-US" dirty="0"/>
          </a:p>
        </p:txBody>
      </p:sp>
      <p:sp>
        <p:nvSpPr>
          <p:cNvPr id="32" name="矩形 31">
            <a:extLst>
              <a:ext uri="{FF2B5EF4-FFF2-40B4-BE49-F238E27FC236}">
                <a16:creationId xmlns:a16="http://schemas.microsoft.com/office/drawing/2014/main" id="{EF4C075B-A915-4E27-8078-D75714F846D4}"/>
              </a:ext>
            </a:extLst>
          </p:cNvPr>
          <p:cNvSpPr/>
          <p:nvPr/>
        </p:nvSpPr>
        <p:spPr>
          <a:xfrm>
            <a:off x="1760488" y="5713590"/>
            <a:ext cx="1335622" cy="369332"/>
          </a:xfrm>
          <a:prstGeom prst="rect">
            <a:avLst/>
          </a:prstGeom>
        </p:spPr>
        <p:txBody>
          <a:bodyPr wrap="none">
            <a:spAutoFit/>
          </a:bodyPr>
          <a:lstStyle/>
          <a:p>
            <a:r>
              <a:rPr lang="en-US" altLang="zh-CN" kern="0" dirty="0">
                <a:ea typeface="Calibri" panose="020F0502020204030204" pitchFamily="34" charset="0"/>
              </a:rPr>
              <a:t>AUC &gt; 0.800</a:t>
            </a:r>
            <a:endParaRPr lang="zh-CN" altLang="en-US" dirty="0"/>
          </a:p>
        </p:txBody>
      </p:sp>
      <p:sp>
        <p:nvSpPr>
          <p:cNvPr id="33" name="TextBox 19">
            <a:extLst>
              <a:ext uri="{FF2B5EF4-FFF2-40B4-BE49-F238E27FC236}">
                <a16:creationId xmlns:a16="http://schemas.microsoft.com/office/drawing/2014/main" id="{7CBE75B4-A80D-4568-953D-6301ED0BCC18}"/>
              </a:ext>
            </a:extLst>
          </p:cNvPr>
          <p:cNvSpPr txBox="1"/>
          <p:nvPr/>
        </p:nvSpPr>
        <p:spPr>
          <a:xfrm>
            <a:off x="8257449" y="6041212"/>
            <a:ext cx="133562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ROC Curve</a:t>
            </a:r>
            <a:endParaRPr lang="en-CN" sz="1100" b="1" dirty="0">
              <a:solidFill>
                <a:schemeClr val="bg1"/>
              </a:solidFill>
              <a:latin typeface="Microsoft YaHei" panose="020B0503020204020204" pitchFamily="34" charset="-122"/>
              <a:ea typeface="Microsoft YaHei" panose="020B0503020204020204" pitchFamily="34" charset="-122"/>
            </a:endParaRPr>
          </a:p>
        </p:txBody>
      </p:sp>
      <p:pic>
        <p:nvPicPr>
          <p:cNvPr id="34" name="Picture 4">
            <a:extLst>
              <a:ext uri="{FF2B5EF4-FFF2-40B4-BE49-F238E27FC236}">
                <a16:creationId xmlns:a16="http://schemas.microsoft.com/office/drawing/2014/main" id="{6D8817A9-89EB-4E6A-A21A-D79F7CA63A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501" y="4011049"/>
            <a:ext cx="2877851" cy="194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21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49424"/>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6230488"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Data Preprocessing</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 name="矩形 1">
            <a:extLst>
              <a:ext uri="{FF2B5EF4-FFF2-40B4-BE49-F238E27FC236}">
                <a16:creationId xmlns:a16="http://schemas.microsoft.com/office/drawing/2014/main" id="{1A1FBCE6-D01F-43ED-BED6-8280B7FC17FA}"/>
              </a:ext>
            </a:extLst>
          </p:cNvPr>
          <p:cNvSpPr/>
          <p:nvPr/>
        </p:nvSpPr>
        <p:spPr>
          <a:xfrm>
            <a:off x="1861072" y="882800"/>
            <a:ext cx="9014909" cy="1754326"/>
          </a:xfrm>
          <a:prstGeom prst="rect">
            <a:avLst/>
          </a:prstGeom>
        </p:spPr>
        <p:txBody>
          <a:bodyPr wrap="square">
            <a:spAutoFit/>
          </a:bodyPr>
          <a:lstStyle/>
          <a:p>
            <a:pPr marL="342900" indent="-342900">
              <a:buAutoNum type="alphaLcParenR"/>
            </a:pPr>
            <a:r>
              <a:rPr lang="en-US" altLang="zh-CN" kern="0" dirty="0">
                <a:latin typeface="Calibri" panose="020F0502020204030204" pitchFamily="34" charset="0"/>
              </a:rPr>
              <a:t>Process missing value and outliers</a:t>
            </a:r>
          </a:p>
          <a:p>
            <a:pPr marL="342900" indent="-342900">
              <a:buAutoNum type="alphaLcParenR"/>
            </a:pPr>
            <a:r>
              <a:rPr lang="en-US" altLang="zh-CN" kern="0" dirty="0">
                <a:latin typeface="Calibri" panose="020F0502020204030204" pitchFamily="34" charset="0"/>
              </a:rPr>
              <a:t>Remove </a:t>
            </a:r>
            <a:r>
              <a:rPr lang="en-US" altLang="zh-CN" dirty="0"/>
              <a:t>irrelevant variables (</a:t>
            </a:r>
            <a:r>
              <a:rPr lang="en-US" altLang="zh-CN" dirty="0" err="1"/>
              <a:t>RowNumber</a:t>
            </a:r>
            <a:r>
              <a:rPr lang="en-US" altLang="zh-CN" dirty="0"/>
              <a:t>, </a:t>
            </a:r>
            <a:r>
              <a:rPr lang="en-US" altLang="zh-CN" dirty="0" err="1"/>
              <a:t>CustomerID</a:t>
            </a:r>
            <a:r>
              <a:rPr lang="en-US" altLang="zh-CN" dirty="0"/>
              <a:t>, Surname)</a:t>
            </a:r>
          </a:p>
          <a:p>
            <a:pPr marL="342900" indent="-342900">
              <a:buAutoNum type="alphaLcParenR"/>
            </a:pPr>
            <a:r>
              <a:rPr lang="en-US" altLang="zh-CN" b="1" kern="0" dirty="0">
                <a:latin typeface="Calibri" panose="020F0502020204030204" pitchFamily="34" charset="0"/>
              </a:rPr>
              <a:t>One-hot encoding </a:t>
            </a:r>
            <a:r>
              <a:rPr lang="en-US" altLang="zh-CN" kern="0" dirty="0">
                <a:latin typeface="Calibri" panose="020F0502020204030204" pitchFamily="34" charset="0"/>
              </a:rPr>
              <a:t>on categorical variable (Gender and Geography)</a:t>
            </a:r>
          </a:p>
          <a:p>
            <a:pPr marL="342900" indent="-342900">
              <a:buFontTx/>
              <a:buAutoNum type="alphaLcParenR"/>
            </a:pPr>
            <a:r>
              <a:rPr lang="en-US" altLang="zh-CN" dirty="0"/>
              <a:t>Split the data frame on a train and test basis with 0.7 split ratio</a:t>
            </a:r>
            <a:endParaRPr lang="zh-CN" altLang="zh-CN" dirty="0"/>
          </a:p>
          <a:p>
            <a:pPr marL="342900" indent="-342900">
              <a:buAutoNum type="alphaLcParenR"/>
            </a:pPr>
            <a:r>
              <a:rPr lang="en-US" altLang="zh-CN" b="1" dirty="0"/>
              <a:t>Scale X to around 0 to 1 </a:t>
            </a:r>
            <a:r>
              <a:rPr lang="en-US" altLang="zh-CN" dirty="0"/>
              <a:t>with </a:t>
            </a:r>
            <a:r>
              <a:rPr lang="en-US" altLang="zh-CN" dirty="0" err="1"/>
              <a:t>MinMaxScaler</a:t>
            </a:r>
            <a:r>
              <a:rPr lang="en-US" altLang="zh-CN" dirty="0"/>
              <a:t>()</a:t>
            </a:r>
          </a:p>
          <a:p>
            <a:pPr marL="342900" indent="-342900">
              <a:buFontTx/>
              <a:buAutoNum type="alphaLcParenR"/>
            </a:pPr>
            <a:r>
              <a:rPr lang="en-US" altLang="zh-CN" b="1" dirty="0"/>
              <a:t>Over-sampling</a:t>
            </a:r>
            <a:r>
              <a:rPr lang="en-US" altLang="zh-CN" dirty="0"/>
              <a:t> on trainset with SMOTE to convert imbalanced dataset to balanced one </a:t>
            </a:r>
            <a:endParaRPr lang="zh-CN" altLang="zh-CN" dirty="0"/>
          </a:p>
        </p:txBody>
      </p:sp>
      <p:sp>
        <p:nvSpPr>
          <p:cNvPr id="5" name="左大括号 4">
            <a:extLst>
              <a:ext uri="{FF2B5EF4-FFF2-40B4-BE49-F238E27FC236}">
                <a16:creationId xmlns:a16="http://schemas.microsoft.com/office/drawing/2014/main" id="{205D14FA-A744-41D5-8D3B-95FFB57DECC3}"/>
              </a:ext>
            </a:extLst>
          </p:cNvPr>
          <p:cNvSpPr/>
          <p:nvPr/>
        </p:nvSpPr>
        <p:spPr>
          <a:xfrm rot="16200000">
            <a:off x="6191635" y="1869461"/>
            <a:ext cx="255770" cy="8163858"/>
          </a:xfrm>
          <a:prstGeom prst="leftBrace">
            <a:avLst/>
          </a:prstGeom>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8353D72-F82D-450D-A22F-7627BBE50362}"/>
              </a:ext>
            </a:extLst>
          </p:cNvPr>
          <p:cNvSpPr txBox="1"/>
          <p:nvPr/>
        </p:nvSpPr>
        <p:spPr>
          <a:xfrm>
            <a:off x="10611289" y="6001607"/>
            <a:ext cx="279699" cy="369332"/>
          </a:xfrm>
          <a:prstGeom prst="rect">
            <a:avLst/>
          </a:prstGeom>
          <a:noFill/>
        </p:spPr>
        <p:txBody>
          <a:bodyPr wrap="square" rtlCol="0">
            <a:spAutoFit/>
          </a:bodyPr>
          <a:lstStyle/>
          <a:p>
            <a:r>
              <a:rPr lang="en-US" altLang="zh-CN" b="1" dirty="0">
                <a:solidFill>
                  <a:srgbClr val="171C62"/>
                </a:solidFill>
              </a:rPr>
              <a:t>Y</a:t>
            </a:r>
            <a:endParaRPr lang="zh-CN" altLang="en-US" b="1" dirty="0">
              <a:solidFill>
                <a:srgbClr val="171C62"/>
              </a:solidFill>
            </a:endParaRPr>
          </a:p>
        </p:txBody>
      </p:sp>
      <p:grpSp>
        <p:nvGrpSpPr>
          <p:cNvPr id="7" name="组合 6">
            <a:extLst>
              <a:ext uri="{FF2B5EF4-FFF2-40B4-BE49-F238E27FC236}">
                <a16:creationId xmlns:a16="http://schemas.microsoft.com/office/drawing/2014/main" id="{93C694EC-024E-47E2-B42C-01518346A323}"/>
              </a:ext>
            </a:extLst>
          </p:cNvPr>
          <p:cNvGrpSpPr/>
          <p:nvPr/>
        </p:nvGrpSpPr>
        <p:grpSpPr>
          <a:xfrm>
            <a:off x="1929204" y="2993384"/>
            <a:ext cx="9409355" cy="3107406"/>
            <a:chOff x="1929204" y="2993384"/>
            <a:chExt cx="9409355" cy="3107406"/>
          </a:xfrm>
        </p:grpSpPr>
        <p:pic>
          <p:nvPicPr>
            <p:cNvPr id="15" name="图片 14">
              <a:extLst>
                <a:ext uri="{FF2B5EF4-FFF2-40B4-BE49-F238E27FC236}">
                  <a16:creationId xmlns:a16="http://schemas.microsoft.com/office/drawing/2014/main" id="{79C15F18-3D90-4F85-8053-9E446FD39BCE}"/>
                </a:ext>
              </a:extLst>
            </p:cNvPr>
            <p:cNvPicPr/>
            <p:nvPr/>
          </p:nvPicPr>
          <p:blipFill rotWithShape="1">
            <a:blip r:embed="rId5"/>
            <a:srcRect l="6502" t="42166" r="24151" b="17809"/>
            <a:stretch/>
          </p:blipFill>
          <p:spPr bwMode="auto">
            <a:xfrm>
              <a:off x="1929204" y="3043598"/>
              <a:ext cx="9409355" cy="2787047"/>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4E40D122-1478-4D25-B52F-F49281837AB9}"/>
                </a:ext>
              </a:extLst>
            </p:cNvPr>
            <p:cNvSpPr/>
            <p:nvPr/>
          </p:nvSpPr>
          <p:spPr>
            <a:xfrm>
              <a:off x="10485228" y="2993384"/>
              <a:ext cx="572653" cy="2998672"/>
            </a:xfrm>
            <a:prstGeom prst="rect">
              <a:avLst/>
            </a:prstGeom>
            <a:noFill/>
            <a:ln w="38100">
              <a:solidFill>
                <a:srgbClr val="171C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大括号 22">
              <a:extLst>
                <a:ext uri="{FF2B5EF4-FFF2-40B4-BE49-F238E27FC236}">
                  <a16:creationId xmlns:a16="http://schemas.microsoft.com/office/drawing/2014/main" id="{49A17CBB-263E-47EB-A606-B570B8CAFD6B}"/>
                </a:ext>
              </a:extLst>
            </p:cNvPr>
            <p:cNvSpPr/>
            <p:nvPr/>
          </p:nvSpPr>
          <p:spPr>
            <a:xfrm rot="16200000">
              <a:off x="6191635" y="1890976"/>
              <a:ext cx="255770" cy="8163858"/>
            </a:xfrm>
            <a:prstGeom prst="leftBrace">
              <a:avLst/>
            </a:prstGeom>
            <a:ln w="28575">
              <a:solidFill>
                <a:srgbClr val="171C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638CC94D-EA80-458E-847E-422C3C237EEE}"/>
              </a:ext>
            </a:extLst>
          </p:cNvPr>
          <p:cNvSpPr txBox="1"/>
          <p:nvPr/>
        </p:nvSpPr>
        <p:spPr>
          <a:xfrm>
            <a:off x="5831293" y="6001607"/>
            <a:ext cx="1605175" cy="369332"/>
          </a:xfrm>
          <a:prstGeom prst="rect">
            <a:avLst/>
          </a:prstGeom>
          <a:noFill/>
        </p:spPr>
        <p:txBody>
          <a:bodyPr wrap="square" rtlCol="0">
            <a:spAutoFit/>
          </a:bodyPr>
          <a:lstStyle/>
          <a:p>
            <a:r>
              <a:rPr lang="en-US" altLang="zh-CN" b="1" dirty="0">
                <a:solidFill>
                  <a:srgbClr val="171C62"/>
                </a:solidFill>
              </a:rPr>
              <a:t>x0 – x10</a:t>
            </a:r>
            <a:endParaRPr lang="zh-CN" altLang="en-US" b="1" dirty="0">
              <a:solidFill>
                <a:srgbClr val="171C62"/>
              </a:solidFill>
            </a:endParaRPr>
          </a:p>
        </p:txBody>
      </p:sp>
    </p:spTree>
    <p:extLst>
      <p:ext uri="{BB962C8B-B14F-4D97-AF65-F5344CB8AC3E}">
        <p14:creationId xmlns:p14="http://schemas.microsoft.com/office/powerpoint/2010/main" val="1393819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450479" cy="369332"/>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Presenter</a:t>
            </a:r>
            <a:r>
              <a:rPr lang="x-none" dirty="0">
                <a:solidFill>
                  <a:schemeClr val="bg1"/>
                </a:solidFill>
                <a:latin typeface="Microsoft YaHei" panose="020B0503020204020204" pitchFamily="34" charset="-122"/>
                <a:ea typeface="Microsoft YaHei" panose="020B0503020204020204" pitchFamily="34" charset="-122"/>
              </a:rPr>
              <a:t>: Wang Lyu</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907217" cy="369332"/>
          </a:xfrm>
          <a:prstGeom prst="rect">
            <a:avLst/>
          </a:prstGeom>
          <a:noFill/>
        </p:spPr>
        <p:txBody>
          <a:bodyPr wrap="square" rtlCol="0">
            <a:spAutoFit/>
          </a:bodyPr>
          <a:lstStyle/>
          <a:p>
            <a:r>
              <a:rPr lang="en-GB" altLang="zh-CN" b="1" dirty="0">
                <a:solidFill>
                  <a:schemeClr val="bg1"/>
                </a:solidFill>
                <a:latin typeface="Microsoft YaHei" panose="020B0503020204020204" pitchFamily="34" charset="-122"/>
                <a:ea typeface="Microsoft YaHei" panose="020B0503020204020204" pitchFamily="34" charset="-122"/>
              </a:rPr>
              <a:t>Customer Churn Prediction &amp; Segmentation</a:t>
            </a:r>
            <a:endParaRPr lang="x-none" b="1" dirty="0">
              <a:solidFill>
                <a:schemeClr val="bg1"/>
              </a:solidFill>
              <a:latin typeface="Microsoft YaHei" panose="020B0503020204020204" pitchFamily="34" charset="-122"/>
              <a:ea typeface="Microsoft YaHei" panose="020B0503020204020204" pitchFamily="34" charset="-122"/>
            </a:endParaRP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x-none" b="1" dirty="0">
                <a:solidFill>
                  <a:schemeClr val="bg1"/>
                </a:solidFill>
                <a:latin typeface="Microsoft YaHei" panose="020B0503020204020204" pitchFamily="34" charset="-122"/>
                <a:ea typeface="Microsoft YaHei" panose="020B0503020204020204" pitchFamily="34" charset="-122"/>
              </a:rPr>
              <a:t>T7</a:t>
            </a:r>
          </a:p>
        </p:txBody>
      </p:sp>
      <p:sp>
        <p:nvSpPr>
          <p:cNvPr id="2" name="TextBox 1"/>
          <p:cNvSpPr txBox="1"/>
          <p:nvPr/>
        </p:nvSpPr>
        <p:spPr>
          <a:xfrm>
            <a:off x="802150" y="799897"/>
            <a:ext cx="11143415" cy="5109091"/>
          </a:xfrm>
          <a:prstGeom prst="rect">
            <a:avLst/>
          </a:prstGeom>
          <a:noFill/>
        </p:spPr>
        <p:txBody>
          <a:bodyPr wrap="square" rtlCol="0">
            <a:spAutoFit/>
          </a:bodyPr>
          <a:lstStyle/>
          <a:p>
            <a:r>
              <a:rPr lang="en-US" altLang="zh-CN" sz="4400" b="1" u="sng" dirty="0">
                <a:solidFill>
                  <a:srgbClr val="171C62"/>
                </a:solidFill>
              </a:rPr>
              <a:t>Agenda</a:t>
            </a:r>
          </a:p>
          <a:p>
            <a:endParaRPr lang="en-US" altLang="zh-CN" dirty="0"/>
          </a:p>
          <a:p>
            <a:pPr marL="285750" indent="-285750">
              <a:buFont typeface="Arial" panose="020B0604020202020204" pitchFamily="34" charset="0"/>
              <a:buChar char="•"/>
            </a:pPr>
            <a:r>
              <a:rPr lang="en-US" altLang="zh-CN" sz="2400" dirty="0"/>
              <a:t>Business Problem Statement</a:t>
            </a:r>
            <a:r>
              <a:rPr lang="zh-CN" altLang="en-US" sz="2400" dirty="0"/>
              <a:t> </a:t>
            </a:r>
            <a:r>
              <a:rPr lang="en-US" altLang="zh-CN" sz="2400" dirty="0"/>
              <a:t>---------------------------------------------------------</a:t>
            </a:r>
            <a:r>
              <a:rPr lang="zh-CN" altLang="en-US" sz="2400" dirty="0"/>
              <a:t> </a:t>
            </a:r>
            <a:r>
              <a:rPr lang="en-US" altLang="zh-CN" sz="2400" dirty="0"/>
              <a:t>Wang </a:t>
            </a:r>
            <a:r>
              <a:rPr lang="en-US" altLang="zh-CN" sz="2400" dirty="0" err="1"/>
              <a:t>Lyu</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Exploratory Data Analysis ------------------------------------------------------------- </a:t>
            </a:r>
            <a:r>
              <a:rPr lang="en-US" altLang="zh-CN" sz="2400" dirty="0" err="1"/>
              <a:t>Lyu</a:t>
            </a:r>
            <a:r>
              <a:rPr lang="en-US" altLang="zh-CN" sz="2400" dirty="0"/>
              <a:t> </a:t>
            </a:r>
            <a:r>
              <a:rPr lang="en-US" altLang="zh-CN" sz="2400" dirty="0" err="1"/>
              <a:t>Yunfan</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zh-CN" sz="2400" dirty="0"/>
              <a:t>Model Building</a:t>
            </a:r>
            <a:endParaRPr lang="en-US" altLang="zh-CN" sz="2400" dirty="0"/>
          </a:p>
          <a:p>
            <a:pPr marL="285750" indent="-285750">
              <a:buFont typeface="Arial" panose="020B0604020202020204" pitchFamily="34" charset="0"/>
              <a:buChar char="•"/>
            </a:pPr>
            <a:endParaRPr lang="en-US" altLang="zh-CN" sz="2400" dirty="0"/>
          </a:p>
          <a:p>
            <a:pPr marL="742950" lvl="1" indent="-285750">
              <a:buFont typeface="Arial" panose="020B0604020202020204" pitchFamily="34" charset="0"/>
              <a:buChar char="•"/>
            </a:pPr>
            <a:r>
              <a:rPr lang="en-US" altLang="zh-CN" sz="2400" dirty="0"/>
              <a:t>Customer Churn Prediction -----------------------------------------------------</a:t>
            </a:r>
            <a:r>
              <a:rPr lang="zh-CN" altLang="en-US" sz="2400" dirty="0"/>
              <a:t> </a:t>
            </a:r>
            <a:r>
              <a:rPr lang="en-US" altLang="zh-CN" sz="2400" dirty="0"/>
              <a:t>Li</a:t>
            </a:r>
            <a:r>
              <a:rPr lang="zh-CN" altLang="en-US" sz="2400" dirty="0"/>
              <a:t> </a:t>
            </a:r>
            <a:r>
              <a:rPr lang="en-US" altLang="zh-CN" sz="2400" dirty="0" err="1"/>
              <a:t>Ziye</a:t>
            </a:r>
            <a:endParaRPr lang="en-US" altLang="zh-CN" sz="2400" dirty="0"/>
          </a:p>
          <a:p>
            <a:pPr marL="742950" lvl="1" indent="-285750">
              <a:buFont typeface="Arial" panose="020B0604020202020204" pitchFamily="34" charset="0"/>
              <a:buChar char="•"/>
            </a:pPr>
            <a:endParaRPr lang="en-US" altLang="zh-CN" sz="2400" dirty="0"/>
          </a:p>
          <a:p>
            <a:pPr marL="742950" lvl="1" indent="-285750">
              <a:buFont typeface="Arial" panose="020B0604020202020204" pitchFamily="34" charset="0"/>
              <a:buChar char="•"/>
            </a:pPr>
            <a:r>
              <a:rPr lang="en-US" altLang="zh-CN" sz="2400" dirty="0"/>
              <a:t>Customer Segmentation</a:t>
            </a:r>
            <a:r>
              <a:rPr lang="zh-CN" altLang="en-US" sz="2400" dirty="0"/>
              <a:t> </a:t>
            </a:r>
            <a:r>
              <a:rPr lang="en-US" altLang="zh-CN" sz="2400" dirty="0"/>
              <a:t>---------------------------------------------------------</a:t>
            </a:r>
            <a:r>
              <a:rPr lang="zh-CN" altLang="en-US" sz="2400" dirty="0"/>
              <a:t> </a:t>
            </a:r>
            <a:r>
              <a:rPr lang="en-US" altLang="zh-CN" sz="2400" dirty="0"/>
              <a:t>Ma </a:t>
            </a:r>
            <a:r>
              <a:rPr lang="en-US" altLang="zh-CN" sz="2400" dirty="0" err="1"/>
              <a:t>Yuqing</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Conclusion------------------------------------------------------------------------------- Cheng </a:t>
            </a:r>
            <a:r>
              <a:rPr lang="en-US" altLang="zh-CN" sz="2400" dirty="0" err="1"/>
              <a:t>Jie</a:t>
            </a:r>
            <a:endParaRPr lang="en-US" altLang="zh-CN" sz="2400" dirty="0"/>
          </a:p>
        </p:txBody>
      </p:sp>
    </p:spTree>
    <p:extLst>
      <p:ext uri="{BB962C8B-B14F-4D97-AF65-F5344CB8AC3E}">
        <p14:creationId xmlns:p14="http://schemas.microsoft.com/office/powerpoint/2010/main" val="1300720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392619"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Model building 1 (Logistic Regression)</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矩形 14">
            <a:extLst>
              <a:ext uri="{FF2B5EF4-FFF2-40B4-BE49-F238E27FC236}">
                <a16:creationId xmlns:a16="http://schemas.microsoft.com/office/drawing/2014/main" id="{E01424D2-BF3B-45FC-A27F-A5B1D169F8D4}"/>
              </a:ext>
            </a:extLst>
          </p:cNvPr>
          <p:cNvSpPr/>
          <p:nvPr/>
        </p:nvSpPr>
        <p:spPr>
          <a:xfrm>
            <a:off x="3151806" y="1904526"/>
            <a:ext cx="3634318" cy="307777"/>
          </a:xfrm>
          <a:prstGeom prst="rect">
            <a:avLst/>
          </a:prstGeom>
          <a:solidFill>
            <a:srgbClr val="171C62"/>
          </a:solidFill>
        </p:spPr>
        <p:txBody>
          <a:bodyPr wrap="squar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Improved Logistic Regression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50360086-CA8E-4221-A661-031E38677F1E}"/>
              </a:ext>
            </a:extLst>
          </p:cNvPr>
          <p:cNvSpPr/>
          <p:nvPr/>
        </p:nvSpPr>
        <p:spPr>
          <a:xfrm>
            <a:off x="3664344" y="976589"/>
            <a:ext cx="2551275" cy="307777"/>
          </a:xfrm>
          <a:prstGeom prst="rect">
            <a:avLst/>
          </a:prstGeom>
          <a:solidFill>
            <a:schemeClr val="bg2">
              <a:lumMod val="75000"/>
            </a:schemeClr>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Logistic Regression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cxnSp>
        <p:nvCxnSpPr>
          <p:cNvPr id="3" name="直接箭头连接符 2">
            <a:extLst>
              <a:ext uri="{FF2B5EF4-FFF2-40B4-BE49-F238E27FC236}">
                <a16:creationId xmlns:a16="http://schemas.microsoft.com/office/drawing/2014/main" id="{3216D344-32A7-4805-B18F-4A2670C13AE2}"/>
              </a:ext>
            </a:extLst>
          </p:cNvPr>
          <p:cNvCxnSpPr>
            <a:stCxn id="17" idx="2"/>
            <a:endCxn id="15" idx="0"/>
          </p:cNvCxnSpPr>
          <p:nvPr/>
        </p:nvCxnSpPr>
        <p:spPr>
          <a:xfrm>
            <a:off x="4939982" y="1284366"/>
            <a:ext cx="28983" cy="620160"/>
          </a:xfrm>
          <a:prstGeom prst="straightConnector1">
            <a:avLst/>
          </a:prstGeom>
          <a:ln w="38100">
            <a:solidFill>
              <a:srgbClr val="171C62"/>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8668B641-C1DD-475D-AC9C-EF69584A698A}"/>
              </a:ext>
            </a:extLst>
          </p:cNvPr>
          <p:cNvSpPr/>
          <p:nvPr/>
        </p:nvSpPr>
        <p:spPr>
          <a:xfrm>
            <a:off x="4968965" y="1386236"/>
            <a:ext cx="4095993" cy="369332"/>
          </a:xfrm>
          <a:prstGeom prst="rect">
            <a:avLst/>
          </a:prstGeom>
        </p:spPr>
        <p:txBody>
          <a:bodyPr wrap="none">
            <a:spAutoFit/>
          </a:bodyPr>
          <a:lstStyle/>
          <a:p>
            <a:r>
              <a:rPr lang="en-US" altLang="zh-CN" kern="0" dirty="0">
                <a:latin typeface="Calibri" panose="020F0502020204030204" pitchFamily="34" charset="0"/>
                <a:ea typeface="宋体" panose="02010600030101010101" pitchFamily="2" charset="-122"/>
              </a:rPr>
              <a:t>remove insignificant variables at 5% level</a:t>
            </a:r>
            <a:endParaRPr lang="zh-CN" altLang="en-US" dirty="0"/>
          </a:p>
        </p:txBody>
      </p:sp>
      <p:pic>
        <p:nvPicPr>
          <p:cNvPr id="7" name="图片 6">
            <a:extLst>
              <a:ext uri="{FF2B5EF4-FFF2-40B4-BE49-F238E27FC236}">
                <a16:creationId xmlns:a16="http://schemas.microsoft.com/office/drawing/2014/main" id="{76990446-064D-422F-82A6-BCEBB087F07C}"/>
              </a:ext>
            </a:extLst>
          </p:cNvPr>
          <p:cNvPicPr>
            <a:picLocks noChangeAspect="1"/>
          </p:cNvPicPr>
          <p:nvPr/>
        </p:nvPicPr>
        <p:blipFill rotWithShape="1">
          <a:blip r:embed="rId5">
            <a:extLst>
              <a:ext uri="{28A0092B-C50C-407E-A947-70E740481C1C}">
                <a14:useLocalDpi xmlns:a14="http://schemas.microsoft.com/office/drawing/2010/main" val="0"/>
              </a:ext>
            </a:extLst>
          </a:blip>
          <a:srcRect t="1960"/>
          <a:stretch/>
        </p:blipFill>
        <p:spPr>
          <a:xfrm>
            <a:off x="1296456" y="2321833"/>
            <a:ext cx="4210141" cy="2555969"/>
          </a:xfrm>
          <a:prstGeom prst="rect">
            <a:avLst/>
          </a:prstGeom>
        </p:spPr>
      </p:pic>
      <p:sp>
        <p:nvSpPr>
          <p:cNvPr id="24" name="TextBox 19">
            <a:extLst>
              <a:ext uri="{FF2B5EF4-FFF2-40B4-BE49-F238E27FC236}">
                <a16:creationId xmlns:a16="http://schemas.microsoft.com/office/drawing/2014/main" id="{91CCA1DE-D177-49A1-8C8D-957D6DAAC8BE}"/>
              </a:ext>
            </a:extLst>
          </p:cNvPr>
          <p:cNvSpPr txBox="1"/>
          <p:nvPr/>
        </p:nvSpPr>
        <p:spPr>
          <a:xfrm>
            <a:off x="2058209" y="5044944"/>
            <a:ext cx="2686634"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Logit Regression Results </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25" name="TextBox 19">
            <a:extLst>
              <a:ext uri="{FF2B5EF4-FFF2-40B4-BE49-F238E27FC236}">
                <a16:creationId xmlns:a16="http://schemas.microsoft.com/office/drawing/2014/main" id="{C86D0939-A9C2-4BA7-8582-438511FD9B1A}"/>
              </a:ext>
            </a:extLst>
          </p:cNvPr>
          <p:cNvSpPr txBox="1"/>
          <p:nvPr/>
        </p:nvSpPr>
        <p:spPr>
          <a:xfrm>
            <a:off x="5585545" y="5044944"/>
            <a:ext cx="2686634"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Confusion Matrix(</a:t>
            </a:r>
            <a:r>
              <a:rPr lang="en-US" altLang="zh-CN" sz="1100" b="1" dirty="0" err="1">
                <a:solidFill>
                  <a:schemeClr val="bg1"/>
                </a:solidFill>
                <a:latin typeface="Microsoft YaHei" panose="020B0503020204020204" pitchFamily="34" charset="-122"/>
                <a:ea typeface="Microsoft YaHei" panose="020B0503020204020204" pitchFamily="34" charset="-122"/>
              </a:rPr>
              <a:t>testset</a:t>
            </a:r>
            <a:r>
              <a:rPr lang="en-US" altLang="zh-CN" sz="1100" b="1" dirty="0">
                <a:solidFill>
                  <a:schemeClr val="bg1"/>
                </a:solidFill>
                <a:latin typeface="Microsoft YaHei" panose="020B0503020204020204" pitchFamily="34" charset="-122"/>
                <a:ea typeface="Microsoft YaHei" panose="020B0503020204020204" pitchFamily="34" charset="-122"/>
              </a:rPr>
              <a:t>)</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31" name="TextBox 19">
            <a:extLst>
              <a:ext uri="{FF2B5EF4-FFF2-40B4-BE49-F238E27FC236}">
                <a16:creationId xmlns:a16="http://schemas.microsoft.com/office/drawing/2014/main" id="{D4DF9C53-3304-4E61-9AB5-D7D5A84A06CE}"/>
              </a:ext>
            </a:extLst>
          </p:cNvPr>
          <p:cNvSpPr txBox="1"/>
          <p:nvPr/>
        </p:nvSpPr>
        <p:spPr>
          <a:xfrm>
            <a:off x="9655944" y="5044944"/>
            <a:ext cx="133562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ROC Curve</a:t>
            </a:r>
            <a:endParaRPr lang="en-CN" sz="11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1" name="表格 10">
            <a:extLst>
              <a:ext uri="{FF2B5EF4-FFF2-40B4-BE49-F238E27FC236}">
                <a16:creationId xmlns:a16="http://schemas.microsoft.com/office/drawing/2014/main" id="{0D863430-517F-4578-A716-1224A2B162A0}"/>
              </a:ext>
            </a:extLst>
          </p:cNvPr>
          <p:cNvGraphicFramePr>
            <a:graphicFrameLocks noGrp="1"/>
          </p:cNvGraphicFramePr>
          <p:nvPr/>
        </p:nvGraphicFramePr>
        <p:xfrm>
          <a:off x="3289898" y="5573634"/>
          <a:ext cx="5993952" cy="616620"/>
        </p:xfrm>
        <a:graphic>
          <a:graphicData uri="http://schemas.openxmlformats.org/drawingml/2006/table">
            <a:tbl>
              <a:tblPr firstRow="1" firstCol="1" bandRow="1">
                <a:tableStyleId>{22838BEF-8BB2-4498-84A7-C5851F593DF1}</a:tableStyleId>
              </a:tblPr>
              <a:tblGrid>
                <a:gridCol w="1498488">
                  <a:extLst>
                    <a:ext uri="{9D8B030D-6E8A-4147-A177-3AD203B41FA5}">
                      <a16:colId xmlns:a16="http://schemas.microsoft.com/office/drawing/2014/main" val="3777353409"/>
                    </a:ext>
                  </a:extLst>
                </a:gridCol>
                <a:gridCol w="1498488">
                  <a:extLst>
                    <a:ext uri="{9D8B030D-6E8A-4147-A177-3AD203B41FA5}">
                      <a16:colId xmlns:a16="http://schemas.microsoft.com/office/drawing/2014/main" val="4151944631"/>
                    </a:ext>
                  </a:extLst>
                </a:gridCol>
                <a:gridCol w="1498488">
                  <a:extLst>
                    <a:ext uri="{9D8B030D-6E8A-4147-A177-3AD203B41FA5}">
                      <a16:colId xmlns:a16="http://schemas.microsoft.com/office/drawing/2014/main" val="970218088"/>
                    </a:ext>
                  </a:extLst>
                </a:gridCol>
                <a:gridCol w="1498488">
                  <a:extLst>
                    <a:ext uri="{9D8B030D-6E8A-4147-A177-3AD203B41FA5}">
                      <a16:colId xmlns:a16="http://schemas.microsoft.com/office/drawing/2014/main" val="852060582"/>
                    </a:ext>
                  </a:extLst>
                </a:gridCol>
              </a:tblGrid>
              <a:tr h="308310">
                <a:tc>
                  <a:txBody>
                    <a:bodyPr/>
                    <a:lstStyle/>
                    <a:p>
                      <a:pPr algn="ctr">
                        <a:spcAft>
                          <a:spcPts val="0"/>
                        </a:spcAft>
                      </a:pPr>
                      <a:r>
                        <a:rPr lang="en-US" sz="1400" kern="100" dirty="0">
                          <a:solidFill>
                            <a:schemeClr val="bg1"/>
                          </a:solidFill>
                          <a:effectLst/>
                        </a:rPr>
                        <a:t>Indicators</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dirty="0">
                          <a:solidFill>
                            <a:schemeClr val="bg1"/>
                          </a:solidFill>
                          <a:effectLst/>
                        </a:rPr>
                        <a:t>Accuracy</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a:solidFill>
                            <a:schemeClr val="bg1"/>
                          </a:solidFill>
                          <a:effectLst/>
                        </a:rPr>
                        <a:t>Recall</a:t>
                      </a:r>
                      <a:endParaRPr lang="zh-CN" sz="1400" kern="1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dirty="0">
                          <a:solidFill>
                            <a:schemeClr val="bg1"/>
                          </a:solidFill>
                          <a:effectLst/>
                        </a:rPr>
                        <a:t>AUC</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330362148"/>
                  </a:ext>
                </a:extLst>
              </a:tr>
              <a:tr h="308310">
                <a:tc>
                  <a:txBody>
                    <a:bodyPr/>
                    <a:lstStyle/>
                    <a:p>
                      <a:pPr algn="ctr">
                        <a:spcAft>
                          <a:spcPts val="0"/>
                        </a:spcAft>
                      </a:pPr>
                      <a:r>
                        <a:rPr lang="en-US" altLang="zh-CN" sz="1200" kern="100" dirty="0">
                          <a:solidFill>
                            <a:srgbClr val="171C62"/>
                          </a:solidFill>
                          <a:effectLst/>
                        </a:rPr>
                        <a:t>Logistic Regression</a:t>
                      </a:r>
                      <a:endParaRPr lang="zh-CN" sz="1200" kern="100" dirty="0">
                        <a:solidFill>
                          <a:srgbClr val="171C62"/>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200" kern="100" dirty="0">
                          <a:effectLst/>
                        </a:rPr>
                        <a:t>70.63%</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200" kern="100" dirty="0">
                          <a:effectLst/>
                        </a:rPr>
                        <a:t>69.65%</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1200" kern="100" dirty="0">
                          <a:effectLst/>
                        </a:rPr>
                        <a:t>0.770</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4595411"/>
                  </a:ext>
                </a:extLst>
              </a:tr>
            </a:tbl>
          </a:graphicData>
        </a:graphic>
      </p:graphicFrame>
      <p:sp>
        <p:nvSpPr>
          <p:cNvPr id="32" name="矩形 31">
            <a:extLst>
              <a:ext uri="{FF2B5EF4-FFF2-40B4-BE49-F238E27FC236}">
                <a16:creationId xmlns:a16="http://schemas.microsoft.com/office/drawing/2014/main" id="{B7FD73E3-FB07-44C9-AE5F-46E96E06C306}"/>
              </a:ext>
            </a:extLst>
          </p:cNvPr>
          <p:cNvSpPr/>
          <p:nvPr/>
        </p:nvSpPr>
        <p:spPr>
          <a:xfrm>
            <a:off x="3151806" y="1940234"/>
            <a:ext cx="3634318" cy="307777"/>
          </a:xfrm>
          <a:prstGeom prst="rect">
            <a:avLst/>
          </a:prstGeom>
          <a:solidFill>
            <a:srgbClr val="171C62"/>
          </a:solidFill>
        </p:spPr>
        <p:txBody>
          <a:bodyPr wrap="squar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Improved Logistic Regression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08D27E65-AEF0-4AC8-92E9-5317417A733A}"/>
              </a:ext>
            </a:extLst>
          </p:cNvPr>
          <p:cNvSpPr/>
          <p:nvPr/>
        </p:nvSpPr>
        <p:spPr>
          <a:xfrm>
            <a:off x="3664344" y="1012297"/>
            <a:ext cx="2551275" cy="307777"/>
          </a:xfrm>
          <a:prstGeom prst="rect">
            <a:avLst/>
          </a:prstGeom>
          <a:solidFill>
            <a:schemeClr val="bg2">
              <a:lumMod val="75000"/>
            </a:schemeClr>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Logistic Regression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DD7D4023-43ED-4B30-BDF5-7E7204E36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723" y="2465823"/>
            <a:ext cx="3038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081C858-5A9F-45BD-97BE-47E1AD986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546" y="2529260"/>
            <a:ext cx="3038475" cy="232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824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82047"/>
            <a:ext cx="7769115"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Model building 2 (Decision Tree)</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矩形 14">
            <a:extLst>
              <a:ext uri="{FF2B5EF4-FFF2-40B4-BE49-F238E27FC236}">
                <a16:creationId xmlns:a16="http://schemas.microsoft.com/office/drawing/2014/main" id="{AF14CC13-175B-42CC-8A0C-9B570304B54A}"/>
              </a:ext>
            </a:extLst>
          </p:cNvPr>
          <p:cNvSpPr/>
          <p:nvPr/>
        </p:nvSpPr>
        <p:spPr>
          <a:xfrm>
            <a:off x="3151806" y="1904526"/>
            <a:ext cx="3634318" cy="307777"/>
          </a:xfrm>
          <a:prstGeom prst="rect">
            <a:avLst/>
          </a:prstGeom>
          <a:solidFill>
            <a:srgbClr val="171C62"/>
          </a:solidFill>
        </p:spPr>
        <p:txBody>
          <a:bodyPr wrap="squar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Improved Decision Tree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cxnSp>
        <p:nvCxnSpPr>
          <p:cNvPr id="17" name="直接箭头连接符 16">
            <a:extLst>
              <a:ext uri="{FF2B5EF4-FFF2-40B4-BE49-F238E27FC236}">
                <a16:creationId xmlns:a16="http://schemas.microsoft.com/office/drawing/2014/main" id="{24ACBDDE-F3C1-45EF-AE0D-BF08924575DC}"/>
              </a:ext>
            </a:extLst>
          </p:cNvPr>
          <p:cNvCxnSpPr>
            <a:endCxn id="15" idx="0"/>
          </p:cNvCxnSpPr>
          <p:nvPr/>
        </p:nvCxnSpPr>
        <p:spPr>
          <a:xfrm>
            <a:off x="4939982" y="1284366"/>
            <a:ext cx="28983" cy="620160"/>
          </a:xfrm>
          <a:prstGeom prst="straightConnector1">
            <a:avLst/>
          </a:prstGeom>
          <a:ln w="38100">
            <a:solidFill>
              <a:srgbClr val="171C62"/>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7A06762-19F0-414E-B4D5-4ACB110B616C}"/>
              </a:ext>
            </a:extLst>
          </p:cNvPr>
          <p:cNvSpPr/>
          <p:nvPr/>
        </p:nvSpPr>
        <p:spPr>
          <a:xfrm>
            <a:off x="4968965" y="1386236"/>
            <a:ext cx="3243196" cy="369332"/>
          </a:xfrm>
          <a:prstGeom prst="rect">
            <a:avLst/>
          </a:prstGeom>
        </p:spPr>
        <p:txBody>
          <a:bodyPr wrap="none">
            <a:spAutoFit/>
          </a:bodyPr>
          <a:lstStyle/>
          <a:p>
            <a:r>
              <a:rPr lang="en-US" altLang="zh-CN" b="1" kern="0" dirty="0">
                <a:latin typeface="Calibri" panose="020F0502020204030204" pitchFamily="34" charset="0"/>
                <a:ea typeface="宋体" panose="02010600030101010101" pitchFamily="2" charset="-122"/>
              </a:rPr>
              <a:t>post-pruning </a:t>
            </a:r>
            <a:r>
              <a:rPr lang="en-US" altLang="zh-CN" kern="0" dirty="0">
                <a:latin typeface="Calibri" panose="020F0502020204030204" pitchFamily="34" charset="0"/>
                <a:ea typeface="宋体" panose="02010600030101010101" pitchFamily="2" charset="-122"/>
              </a:rPr>
              <a:t>to avoid overfitting</a:t>
            </a:r>
            <a:endParaRPr lang="zh-CN" altLang="en-US" dirty="0"/>
          </a:p>
        </p:txBody>
      </p:sp>
      <p:sp>
        <p:nvSpPr>
          <p:cNvPr id="20" name="矩形 19">
            <a:extLst>
              <a:ext uri="{FF2B5EF4-FFF2-40B4-BE49-F238E27FC236}">
                <a16:creationId xmlns:a16="http://schemas.microsoft.com/office/drawing/2014/main" id="{4AF0637D-A1E4-4F42-A71D-245CBEEC1031}"/>
              </a:ext>
            </a:extLst>
          </p:cNvPr>
          <p:cNvSpPr/>
          <p:nvPr/>
        </p:nvSpPr>
        <p:spPr>
          <a:xfrm>
            <a:off x="3930573" y="1012297"/>
            <a:ext cx="2018822" cy="307777"/>
          </a:xfrm>
          <a:prstGeom prst="rect">
            <a:avLst/>
          </a:prstGeom>
          <a:solidFill>
            <a:schemeClr val="bg2">
              <a:lumMod val="75000"/>
            </a:schemeClr>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Decision Tree Model</a:t>
            </a:r>
            <a:endParaRPr lang="en-CN" altLang="zh-CN" sz="1400" b="1" dirty="0">
              <a:solidFill>
                <a:prstClr val="white"/>
              </a:solidFill>
              <a:latin typeface="Microsoft YaHei" panose="020B0503020204020204" pitchFamily="34" charset="-122"/>
              <a:ea typeface="Microsoft YaHei" panose="020B0503020204020204" pitchFamily="34" charset="-122"/>
            </a:endParaRPr>
          </a:p>
        </p:txBody>
      </p:sp>
      <p:sp>
        <p:nvSpPr>
          <p:cNvPr id="23" name="TextBox 19">
            <a:extLst>
              <a:ext uri="{FF2B5EF4-FFF2-40B4-BE49-F238E27FC236}">
                <a16:creationId xmlns:a16="http://schemas.microsoft.com/office/drawing/2014/main" id="{5E4781B6-4161-4FCE-A717-355B62F27EA9}"/>
              </a:ext>
            </a:extLst>
          </p:cNvPr>
          <p:cNvSpPr txBox="1"/>
          <p:nvPr/>
        </p:nvSpPr>
        <p:spPr>
          <a:xfrm>
            <a:off x="694575" y="5094461"/>
            <a:ext cx="532880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relationship between ccp_alpha and accuracy for trainset and </a:t>
            </a:r>
            <a:r>
              <a:rPr lang="en-US" altLang="zh-CN" sz="1100" b="1" dirty="0" err="1">
                <a:solidFill>
                  <a:schemeClr val="bg1"/>
                </a:solidFill>
                <a:latin typeface="Microsoft YaHei" panose="020B0503020204020204" pitchFamily="34" charset="-122"/>
                <a:ea typeface="Microsoft YaHei" panose="020B0503020204020204" pitchFamily="34" charset="-122"/>
              </a:rPr>
              <a:t>testset</a:t>
            </a:r>
            <a:endParaRPr lang="en-US" altLang="zh-CN" sz="1100" b="1" dirty="0">
              <a:solidFill>
                <a:schemeClr val="bg1"/>
              </a:solidFill>
              <a:latin typeface="Microsoft YaHei" panose="020B0503020204020204" pitchFamily="34" charset="-122"/>
              <a:ea typeface="Microsoft YaHei" panose="020B0503020204020204" pitchFamily="34" charset="-122"/>
            </a:endParaRPr>
          </a:p>
        </p:txBody>
      </p:sp>
      <p:sp>
        <p:nvSpPr>
          <p:cNvPr id="25" name="TextBox 19">
            <a:extLst>
              <a:ext uri="{FF2B5EF4-FFF2-40B4-BE49-F238E27FC236}">
                <a16:creationId xmlns:a16="http://schemas.microsoft.com/office/drawing/2014/main" id="{FB21F44C-DEE3-4703-9548-A07B2D51A560}"/>
              </a:ext>
            </a:extLst>
          </p:cNvPr>
          <p:cNvSpPr txBox="1"/>
          <p:nvPr/>
        </p:nvSpPr>
        <p:spPr>
          <a:xfrm>
            <a:off x="6168619" y="5094461"/>
            <a:ext cx="532880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 highest accuracy and corresponding </a:t>
            </a:r>
            <a:r>
              <a:rPr lang="en-US" altLang="zh-CN" sz="1100" b="1" dirty="0" err="1">
                <a:solidFill>
                  <a:schemeClr val="bg1"/>
                </a:solidFill>
                <a:latin typeface="Microsoft YaHei" panose="020B0503020204020204" pitchFamily="34" charset="-122"/>
                <a:ea typeface="Microsoft YaHei" panose="020B0503020204020204" pitchFamily="34" charset="-122"/>
              </a:rPr>
              <a:t>ccp_alpha</a:t>
            </a:r>
            <a:r>
              <a:rPr lang="en-US" altLang="zh-CN" sz="1100" b="1" dirty="0">
                <a:solidFill>
                  <a:schemeClr val="bg1"/>
                </a:solidFill>
                <a:latin typeface="Microsoft YaHei" panose="020B0503020204020204" pitchFamily="34" charset="-122"/>
                <a:ea typeface="Microsoft YaHei" panose="020B0503020204020204" pitchFamily="34" charset="-122"/>
              </a:rPr>
              <a:t> </a:t>
            </a:r>
          </a:p>
        </p:txBody>
      </p:sp>
      <p:grpSp>
        <p:nvGrpSpPr>
          <p:cNvPr id="4" name="组合 3">
            <a:extLst>
              <a:ext uri="{FF2B5EF4-FFF2-40B4-BE49-F238E27FC236}">
                <a16:creationId xmlns:a16="http://schemas.microsoft.com/office/drawing/2014/main" id="{25841B04-659F-441E-8B5E-2303677ED2EE}"/>
              </a:ext>
            </a:extLst>
          </p:cNvPr>
          <p:cNvGrpSpPr/>
          <p:nvPr/>
        </p:nvGrpSpPr>
        <p:grpSpPr>
          <a:xfrm>
            <a:off x="5722256" y="2965485"/>
            <a:ext cx="6161030" cy="1694450"/>
            <a:chOff x="5432612" y="2753527"/>
            <a:chExt cx="6161030" cy="1821234"/>
          </a:xfrm>
        </p:grpSpPr>
        <p:pic>
          <p:nvPicPr>
            <p:cNvPr id="24" name="图片 23" descr="C:\Users\ryan_\AppData\Local\Temp\1601742648(1).png">
              <a:extLst>
                <a:ext uri="{FF2B5EF4-FFF2-40B4-BE49-F238E27FC236}">
                  <a16:creationId xmlns:a16="http://schemas.microsoft.com/office/drawing/2014/main" id="{C580AE25-49AD-43F6-A13B-DCF6606564C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32612" y="2753527"/>
              <a:ext cx="6161030" cy="1821234"/>
            </a:xfrm>
            <a:prstGeom prst="rect">
              <a:avLst/>
            </a:prstGeom>
            <a:noFill/>
            <a:ln>
              <a:noFill/>
            </a:ln>
          </p:spPr>
        </p:pic>
        <p:sp>
          <p:nvSpPr>
            <p:cNvPr id="3" name="矩形 2">
              <a:extLst>
                <a:ext uri="{FF2B5EF4-FFF2-40B4-BE49-F238E27FC236}">
                  <a16:creationId xmlns:a16="http://schemas.microsoft.com/office/drawing/2014/main" id="{86DBD7CB-6210-42EA-BBA3-26159E74F352}"/>
                </a:ext>
              </a:extLst>
            </p:cNvPr>
            <p:cNvSpPr/>
            <p:nvPr/>
          </p:nvSpPr>
          <p:spPr>
            <a:xfrm>
              <a:off x="7347471" y="2753528"/>
              <a:ext cx="2592593" cy="349700"/>
            </a:xfrm>
            <a:prstGeom prst="rect">
              <a:avLst/>
            </a:prstGeom>
            <a:noFill/>
            <a:ln w="28575">
              <a:solidFill>
                <a:srgbClr val="171C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表格 30">
            <a:extLst>
              <a:ext uri="{FF2B5EF4-FFF2-40B4-BE49-F238E27FC236}">
                <a16:creationId xmlns:a16="http://schemas.microsoft.com/office/drawing/2014/main" id="{23B5C441-0A6E-40E3-9611-28CED7D24D20}"/>
              </a:ext>
            </a:extLst>
          </p:cNvPr>
          <p:cNvGraphicFramePr>
            <a:graphicFrameLocks noGrp="1"/>
          </p:cNvGraphicFramePr>
          <p:nvPr/>
        </p:nvGraphicFramePr>
        <p:xfrm>
          <a:off x="3289898" y="5573634"/>
          <a:ext cx="5993952" cy="616620"/>
        </p:xfrm>
        <a:graphic>
          <a:graphicData uri="http://schemas.openxmlformats.org/drawingml/2006/table">
            <a:tbl>
              <a:tblPr firstRow="1" firstCol="1" bandRow="1">
                <a:tableStyleId>{22838BEF-8BB2-4498-84A7-C5851F593DF1}</a:tableStyleId>
              </a:tblPr>
              <a:tblGrid>
                <a:gridCol w="1498488">
                  <a:extLst>
                    <a:ext uri="{9D8B030D-6E8A-4147-A177-3AD203B41FA5}">
                      <a16:colId xmlns:a16="http://schemas.microsoft.com/office/drawing/2014/main" val="3777353409"/>
                    </a:ext>
                  </a:extLst>
                </a:gridCol>
                <a:gridCol w="1498488">
                  <a:extLst>
                    <a:ext uri="{9D8B030D-6E8A-4147-A177-3AD203B41FA5}">
                      <a16:colId xmlns:a16="http://schemas.microsoft.com/office/drawing/2014/main" val="4151944631"/>
                    </a:ext>
                  </a:extLst>
                </a:gridCol>
                <a:gridCol w="1498488">
                  <a:extLst>
                    <a:ext uri="{9D8B030D-6E8A-4147-A177-3AD203B41FA5}">
                      <a16:colId xmlns:a16="http://schemas.microsoft.com/office/drawing/2014/main" val="970218088"/>
                    </a:ext>
                  </a:extLst>
                </a:gridCol>
                <a:gridCol w="1498488">
                  <a:extLst>
                    <a:ext uri="{9D8B030D-6E8A-4147-A177-3AD203B41FA5}">
                      <a16:colId xmlns:a16="http://schemas.microsoft.com/office/drawing/2014/main" val="852060582"/>
                    </a:ext>
                  </a:extLst>
                </a:gridCol>
              </a:tblGrid>
              <a:tr h="308310">
                <a:tc>
                  <a:txBody>
                    <a:bodyPr/>
                    <a:lstStyle/>
                    <a:p>
                      <a:pPr algn="ctr">
                        <a:spcAft>
                          <a:spcPts val="0"/>
                        </a:spcAft>
                      </a:pPr>
                      <a:r>
                        <a:rPr lang="en-US" sz="1400" kern="100" dirty="0">
                          <a:solidFill>
                            <a:schemeClr val="bg1"/>
                          </a:solidFill>
                          <a:effectLst/>
                        </a:rPr>
                        <a:t>Indicators</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dirty="0">
                          <a:solidFill>
                            <a:schemeClr val="bg1"/>
                          </a:solidFill>
                          <a:effectLst/>
                        </a:rPr>
                        <a:t>Accuracy</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a:solidFill>
                            <a:schemeClr val="bg1"/>
                          </a:solidFill>
                          <a:effectLst/>
                        </a:rPr>
                        <a:t>Recall</a:t>
                      </a:r>
                      <a:endParaRPr lang="zh-CN" sz="1400" kern="1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400" kern="100" dirty="0">
                          <a:solidFill>
                            <a:schemeClr val="bg1"/>
                          </a:solidFill>
                          <a:effectLst/>
                        </a:rPr>
                        <a:t>AUC</a:t>
                      </a:r>
                      <a:endParaRPr lang="zh-CN" sz="14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330362148"/>
                  </a:ext>
                </a:extLst>
              </a:tr>
              <a:tr h="308310">
                <a:tc>
                  <a:txBody>
                    <a:bodyPr/>
                    <a:lstStyle/>
                    <a:p>
                      <a:pPr algn="ctr">
                        <a:spcAft>
                          <a:spcPts val="0"/>
                        </a:spcAft>
                      </a:pPr>
                      <a:r>
                        <a:rPr lang="en-US"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Decision Tree</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76.53%</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74.96%</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0.831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4595411"/>
                  </a:ext>
                </a:extLst>
              </a:tr>
            </a:tbl>
          </a:graphicData>
        </a:graphic>
      </p:graphicFrame>
      <p:pic>
        <p:nvPicPr>
          <p:cNvPr id="5122" name="Picture 2">
            <a:extLst>
              <a:ext uri="{FF2B5EF4-FFF2-40B4-BE49-F238E27FC236}">
                <a16:creationId xmlns:a16="http://schemas.microsoft.com/office/drawing/2014/main" id="{37A2ECCB-26DC-4AE7-8121-1DE19E205E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998" y="2309503"/>
            <a:ext cx="37338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357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986930"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Model building 3 (Random Forest)</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 name="矩形 1">
            <a:extLst>
              <a:ext uri="{FF2B5EF4-FFF2-40B4-BE49-F238E27FC236}">
                <a16:creationId xmlns:a16="http://schemas.microsoft.com/office/drawing/2014/main" id="{5EF12B8D-5D5D-49AB-9DE7-8F8E57EB4165}"/>
              </a:ext>
            </a:extLst>
          </p:cNvPr>
          <p:cNvSpPr/>
          <p:nvPr/>
        </p:nvSpPr>
        <p:spPr>
          <a:xfrm>
            <a:off x="2101326" y="1239058"/>
            <a:ext cx="7117977" cy="646331"/>
          </a:xfrm>
          <a:prstGeom prst="rect">
            <a:avLst/>
          </a:prstGeom>
        </p:spPr>
        <p:txBody>
          <a:bodyPr wrap="square">
            <a:spAutoFit/>
          </a:bodyPr>
          <a:lstStyle/>
          <a:p>
            <a:r>
              <a:rPr lang="en-US" altLang="zh-CN" dirty="0"/>
              <a:t>Adjust </a:t>
            </a:r>
            <a:r>
              <a:rPr lang="en-US" altLang="zh-CN" b="1" dirty="0"/>
              <a:t>resample ratio </a:t>
            </a:r>
            <a:r>
              <a:rPr lang="en-US" altLang="zh-CN" dirty="0"/>
              <a:t>and </a:t>
            </a:r>
            <a:r>
              <a:rPr lang="en-US" altLang="zh-CN" b="1" dirty="0"/>
              <a:t>parameters</a:t>
            </a:r>
            <a:r>
              <a:rPr lang="en-US" altLang="zh-CN" dirty="0"/>
              <a:t> in the model, like </a:t>
            </a:r>
            <a:r>
              <a:rPr lang="en-US" altLang="zh-CN" dirty="0" err="1"/>
              <a:t>n_estimators</a:t>
            </a:r>
            <a:r>
              <a:rPr lang="en-US" altLang="zh-CN" dirty="0"/>
              <a:t> and </a:t>
            </a:r>
            <a:r>
              <a:rPr lang="en-US" altLang="zh-CN" dirty="0" err="1"/>
              <a:t>max_depth</a:t>
            </a:r>
            <a:r>
              <a:rPr lang="en-US" altLang="zh-CN" dirty="0"/>
              <a:t>, and conduct </a:t>
            </a:r>
            <a:r>
              <a:rPr lang="en-US" altLang="zh-CN" b="1" dirty="0"/>
              <a:t>feature selection </a:t>
            </a:r>
            <a:r>
              <a:rPr lang="en-US" altLang="zh-CN" dirty="0"/>
              <a:t>to obtain a satisfactory result </a:t>
            </a:r>
            <a:endParaRPr lang="zh-CN" altLang="en-US" dirty="0"/>
          </a:p>
        </p:txBody>
      </p:sp>
      <p:sp>
        <p:nvSpPr>
          <p:cNvPr id="17" name="TextBox 19">
            <a:extLst>
              <a:ext uri="{FF2B5EF4-FFF2-40B4-BE49-F238E27FC236}">
                <a16:creationId xmlns:a16="http://schemas.microsoft.com/office/drawing/2014/main" id="{F7CE4BCF-EC2A-4DFB-8910-EA9EF5A9C06D}"/>
              </a:ext>
            </a:extLst>
          </p:cNvPr>
          <p:cNvSpPr txBox="1"/>
          <p:nvPr/>
        </p:nvSpPr>
        <p:spPr>
          <a:xfrm>
            <a:off x="2239000" y="5043678"/>
            <a:ext cx="2686634"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Confusion Matrix(</a:t>
            </a:r>
            <a:r>
              <a:rPr lang="en-US" altLang="zh-CN" sz="1100" b="1" dirty="0" err="1">
                <a:solidFill>
                  <a:schemeClr val="bg1"/>
                </a:solidFill>
                <a:latin typeface="Microsoft YaHei" panose="020B0503020204020204" pitchFamily="34" charset="-122"/>
                <a:ea typeface="Microsoft YaHei" panose="020B0503020204020204" pitchFamily="34" charset="-122"/>
              </a:rPr>
              <a:t>testset</a:t>
            </a:r>
            <a:r>
              <a:rPr lang="en-US" altLang="zh-CN" sz="1100" b="1" dirty="0">
                <a:solidFill>
                  <a:schemeClr val="bg1"/>
                </a:solidFill>
                <a:latin typeface="Microsoft YaHei" panose="020B0503020204020204" pitchFamily="34" charset="-122"/>
                <a:ea typeface="Microsoft YaHei" panose="020B0503020204020204" pitchFamily="34" charset="-122"/>
              </a:rPr>
              <a:t>)</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37668134-99D7-4143-9C09-6AA047DA642B}"/>
              </a:ext>
            </a:extLst>
          </p:cNvPr>
          <p:cNvSpPr txBox="1"/>
          <p:nvPr/>
        </p:nvSpPr>
        <p:spPr>
          <a:xfrm>
            <a:off x="7266368" y="5043678"/>
            <a:ext cx="133562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ROC Curve</a:t>
            </a:r>
            <a:endParaRPr lang="en-CN" sz="11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2" name="表格 21">
            <a:extLst>
              <a:ext uri="{FF2B5EF4-FFF2-40B4-BE49-F238E27FC236}">
                <a16:creationId xmlns:a16="http://schemas.microsoft.com/office/drawing/2014/main" id="{04CE6E30-6CCF-4FC1-9B00-869203B6C2FE}"/>
              </a:ext>
            </a:extLst>
          </p:cNvPr>
          <p:cNvGraphicFramePr>
            <a:graphicFrameLocks noGrp="1"/>
          </p:cNvGraphicFramePr>
          <p:nvPr/>
        </p:nvGraphicFramePr>
        <p:xfrm>
          <a:off x="3289898" y="5573634"/>
          <a:ext cx="5993952" cy="616620"/>
        </p:xfrm>
        <a:graphic>
          <a:graphicData uri="http://schemas.openxmlformats.org/drawingml/2006/table">
            <a:tbl>
              <a:tblPr firstRow="1" firstCol="1" bandRow="1">
                <a:tableStyleId>{22838BEF-8BB2-4498-84A7-C5851F593DF1}</a:tableStyleId>
              </a:tblPr>
              <a:tblGrid>
                <a:gridCol w="1498488">
                  <a:extLst>
                    <a:ext uri="{9D8B030D-6E8A-4147-A177-3AD203B41FA5}">
                      <a16:colId xmlns:a16="http://schemas.microsoft.com/office/drawing/2014/main" val="3777353409"/>
                    </a:ext>
                  </a:extLst>
                </a:gridCol>
                <a:gridCol w="1498488">
                  <a:extLst>
                    <a:ext uri="{9D8B030D-6E8A-4147-A177-3AD203B41FA5}">
                      <a16:colId xmlns:a16="http://schemas.microsoft.com/office/drawing/2014/main" val="4151944631"/>
                    </a:ext>
                  </a:extLst>
                </a:gridCol>
                <a:gridCol w="1498488">
                  <a:extLst>
                    <a:ext uri="{9D8B030D-6E8A-4147-A177-3AD203B41FA5}">
                      <a16:colId xmlns:a16="http://schemas.microsoft.com/office/drawing/2014/main" val="970218088"/>
                    </a:ext>
                  </a:extLst>
                </a:gridCol>
                <a:gridCol w="1498488">
                  <a:extLst>
                    <a:ext uri="{9D8B030D-6E8A-4147-A177-3AD203B41FA5}">
                      <a16:colId xmlns:a16="http://schemas.microsoft.com/office/drawing/2014/main" val="852060582"/>
                    </a:ext>
                  </a:extLst>
                </a:gridCol>
              </a:tblGrid>
              <a:tr h="308310">
                <a:tc>
                  <a:txBody>
                    <a:bodyPr/>
                    <a:lstStyle/>
                    <a:p>
                      <a:pPr algn="ctr">
                        <a:spcAft>
                          <a:spcPts val="0"/>
                        </a:spcAft>
                      </a:pPr>
                      <a:r>
                        <a:rPr lang="en-US" sz="1200" kern="100" dirty="0">
                          <a:solidFill>
                            <a:schemeClr val="bg1"/>
                          </a:solidFill>
                          <a:effectLst/>
                        </a:rPr>
                        <a:t>Indicators</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Accuracy</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a:solidFill>
                            <a:schemeClr val="bg1"/>
                          </a:solidFill>
                          <a:effectLst/>
                        </a:rPr>
                        <a:t>Recall</a:t>
                      </a:r>
                      <a:endParaRPr lang="zh-CN" sz="1200" kern="1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AUC</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330362148"/>
                  </a:ext>
                </a:extLst>
              </a:tr>
              <a:tr h="308310">
                <a:tc>
                  <a:txBody>
                    <a:bodyPr/>
                    <a:lstStyle/>
                    <a:p>
                      <a:pPr algn="ctr">
                        <a:spcAft>
                          <a:spcPts val="0"/>
                        </a:spcAft>
                      </a:pPr>
                      <a:r>
                        <a:rPr lang="en-US" sz="1200" kern="100" dirty="0">
                          <a:solidFill>
                            <a:srgbClr val="171C62"/>
                          </a:solidFill>
                          <a:effectLst/>
                          <a:latin typeface="Calibri" panose="020F0502020204030204" pitchFamily="34" charset="0"/>
                          <a:ea typeface="宋体" panose="02010600030101010101" pitchFamily="2" charset="-122"/>
                          <a:cs typeface="Times New Roman" panose="02020603050405020304" pitchFamily="18" charset="0"/>
                        </a:rPr>
                        <a:t>Random Forest</a:t>
                      </a:r>
                      <a:endParaRPr lang="zh-CN" sz="1200"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77.67%</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72.31%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0.844</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4595411"/>
                  </a:ext>
                </a:extLst>
              </a:tr>
            </a:tbl>
          </a:graphicData>
        </a:graphic>
      </p:graphicFrame>
      <p:pic>
        <p:nvPicPr>
          <p:cNvPr id="4098" name="Picture 2">
            <a:extLst>
              <a:ext uri="{FF2B5EF4-FFF2-40B4-BE49-F238E27FC236}">
                <a16:creationId xmlns:a16="http://schemas.microsoft.com/office/drawing/2014/main" id="{CAA69C46-6DE5-4A94-B2F5-8E7025875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098" y="2184045"/>
            <a:ext cx="3341057" cy="27440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B193561-2029-4552-AA2F-CCF9B687B1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4624" y="2184045"/>
            <a:ext cx="4110868" cy="277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30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204216"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Model building 4 (</a:t>
            </a:r>
            <a:r>
              <a:rPr lang="en-US" altLang="zh-CN" b="1" dirty="0" err="1">
                <a:solidFill>
                  <a:schemeClr val="bg1"/>
                </a:solidFill>
                <a:latin typeface="Microsoft YaHei" panose="020B0503020204020204" pitchFamily="34" charset="-122"/>
                <a:ea typeface="Microsoft YaHei" panose="020B0503020204020204" pitchFamily="34" charset="-122"/>
              </a:rPr>
              <a:t>XGBoost</a:t>
            </a:r>
            <a:r>
              <a:rPr lang="en-US" altLang="zh-CN" b="1" dirty="0">
                <a:solidFill>
                  <a:schemeClr val="bg1"/>
                </a:solidFill>
                <a:latin typeface="Microsoft YaHei" panose="020B0503020204020204" pitchFamily="34" charset="-122"/>
                <a:ea typeface="Microsoft YaHei" panose="020B0503020204020204" pitchFamily="34" charset="-122"/>
              </a:rPr>
              <a:t>)</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 name="矩形 1">
            <a:extLst>
              <a:ext uri="{FF2B5EF4-FFF2-40B4-BE49-F238E27FC236}">
                <a16:creationId xmlns:a16="http://schemas.microsoft.com/office/drawing/2014/main" id="{5EF12B8D-5D5D-49AB-9DE7-8F8E57EB4165}"/>
              </a:ext>
            </a:extLst>
          </p:cNvPr>
          <p:cNvSpPr/>
          <p:nvPr/>
        </p:nvSpPr>
        <p:spPr>
          <a:xfrm>
            <a:off x="2101326" y="1239058"/>
            <a:ext cx="7117977" cy="646331"/>
          </a:xfrm>
          <a:prstGeom prst="rect">
            <a:avLst/>
          </a:prstGeom>
        </p:spPr>
        <p:txBody>
          <a:bodyPr wrap="square">
            <a:spAutoFit/>
          </a:bodyPr>
          <a:lstStyle/>
          <a:p>
            <a:r>
              <a:rPr lang="en-US" altLang="zh-CN" dirty="0"/>
              <a:t>Adjust </a:t>
            </a:r>
            <a:r>
              <a:rPr lang="en-US" altLang="zh-CN" b="1" dirty="0"/>
              <a:t>resample ratio </a:t>
            </a:r>
            <a:r>
              <a:rPr lang="en-US" altLang="zh-CN" dirty="0"/>
              <a:t>and </a:t>
            </a:r>
            <a:r>
              <a:rPr lang="en-US" altLang="zh-CN" b="1" dirty="0"/>
              <a:t>parameters</a:t>
            </a:r>
            <a:r>
              <a:rPr lang="en-US" altLang="zh-CN" dirty="0"/>
              <a:t> in the model and conduct </a:t>
            </a:r>
            <a:r>
              <a:rPr lang="en-US" altLang="zh-CN" b="1" dirty="0"/>
              <a:t>feature selection </a:t>
            </a:r>
            <a:r>
              <a:rPr lang="en-US" altLang="zh-CN" dirty="0"/>
              <a:t>to obtain a desirable result </a:t>
            </a:r>
            <a:endParaRPr lang="zh-CN" altLang="en-US" dirty="0"/>
          </a:p>
        </p:txBody>
      </p:sp>
      <p:sp>
        <p:nvSpPr>
          <p:cNvPr id="17" name="TextBox 19">
            <a:extLst>
              <a:ext uri="{FF2B5EF4-FFF2-40B4-BE49-F238E27FC236}">
                <a16:creationId xmlns:a16="http://schemas.microsoft.com/office/drawing/2014/main" id="{F7CE4BCF-EC2A-4DFB-8910-EA9EF5A9C06D}"/>
              </a:ext>
            </a:extLst>
          </p:cNvPr>
          <p:cNvSpPr txBox="1"/>
          <p:nvPr/>
        </p:nvSpPr>
        <p:spPr>
          <a:xfrm>
            <a:off x="2239000" y="5164915"/>
            <a:ext cx="2686634"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Confusion Matrix(</a:t>
            </a:r>
            <a:r>
              <a:rPr lang="en-US" altLang="zh-CN" sz="1100" b="1" dirty="0" err="1">
                <a:solidFill>
                  <a:schemeClr val="bg1"/>
                </a:solidFill>
                <a:latin typeface="Microsoft YaHei" panose="020B0503020204020204" pitchFamily="34" charset="-122"/>
                <a:ea typeface="Microsoft YaHei" panose="020B0503020204020204" pitchFamily="34" charset="-122"/>
              </a:rPr>
              <a:t>testset</a:t>
            </a:r>
            <a:r>
              <a:rPr lang="en-US" altLang="zh-CN" sz="1100" b="1" dirty="0">
                <a:solidFill>
                  <a:schemeClr val="bg1"/>
                </a:solidFill>
                <a:latin typeface="Microsoft YaHei" panose="020B0503020204020204" pitchFamily="34" charset="-122"/>
                <a:ea typeface="Microsoft YaHei" panose="020B0503020204020204" pitchFamily="34" charset="-122"/>
              </a:rPr>
              <a:t>)</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37668134-99D7-4143-9C09-6AA047DA642B}"/>
              </a:ext>
            </a:extLst>
          </p:cNvPr>
          <p:cNvSpPr txBox="1"/>
          <p:nvPr/>
        </p:nvSpPr>
        <p:spPr>
          <a:xfrm>
            <a:off x="7467149" y="5164915"/>
            <a:ext cx="133562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ROC Curve</a:t>
            </a:r>
            <a:endParaRPr lang="en-CN" sz="11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2" name="表格 21">
            <a:extLst>
              <a:ext uri="{FF2B5EF4-FFF2-40B4-BE49-F238E27FC236}">
                <a16:creationId xmlns:a16="http://schemas.microsoft.com/office/drawing/2014/main" id="{04CE6E30-6CCF-4FC1-9B00-869203B6C2FE}"/>
              </a:ext>
            </a:extLst>
          </p:cNvPr>
          <p:cNvGraphicFramePr>
            <a:graphicFrameLocks noGrp="1"/>
          </p:cNvGraphicFramePr>
          <p:nvPr/>
        </p:nvGraphicFramePr>
        <p:xfrm>
          <a:off x="3289898" y="5573634"/>
          <a:ext cx="5993952" cy="616620"/>
        </p:xfrm>
        <a:graphic>
          <a:graphicData uri="http://schemas.openxmlformats.org/drawingml/2006/table">
            <a:tbl>
              <a:tblPr firstRow="1" firstCol="1" bandRow="1">
                <a:tableStyleId>{22838BEF-8BB2-4498-84A7-C5851F593DF1}</a:tableStyleId>
              </a:tblPr>
              <a:tblGrid>
                <a:gridCol w="1498488">
                  <a:extLst>
                    <a:ext uri="{9D8B030D-6E8A-4147-A177-3AD203B41FA5}">
                      <a16:colId xmlns:a16="http://schemas.microsoft.com/office/drawing/2014/main" val="3777353409"/>
                    </a:ext>
                  </a:extLst>
                </a:gridCol>
                <a:gridCol w="1498488">
                  <a:extLst>
                    <a:ext uri="{9D8B030D-6E8A-4147-A177-3AD203B41FA5}">
                      <a16:colId xmlns:a16="http://schemas.microsoft.com/office/drawing/2014/main" val="4151944631"/>
                    </a:ext>
                  </a:extLst>
                </a:gridCol>
                <a:gridCol w="1498488">
                  <a:extLst>
                    <a:ext uri="{9D8B030D-6E8A-4147-A177-3AD203B41FA5}">
                      <a16:colId xmlns:a16="http://schemas.microsoft.com/office/drawing/2014/main" val="970218088"/>
                    </a:ext>
                  </a:extLst>
                </a:gridCol>
                <a:gridCol w="1498488">
                  <a:extLst>
                    <a:ext uri="{9D8B030D-6E8A-4147-A177-3AD203B41FA5}">
                      <a16:colId xmlns:a16="http://schemas.microsoft.com/office/drawing/2014/main" val="852060582"/>
                    </a:ext>
                  </a:extLst>
                </a:gridCol>
              </a:tblGrid>
              <a:tr h="308310">
                <a:tc>
                  <a:txBody>
                    <a:bodyPr/>
                    <a:lstStyle/>
                    <a:p>
                      <a:pPr algn="ctr">
                        <a:spcAft>
                          <a:spcPts val="0"/>
                        </a:spcAft>
                      </a:pPr>
                      <a:r>
                        <a:rPr lang="en-US" sz="1200" kern="100" dirty="0">
                          <a:solidFill>
                            <a:schemeClr val="bg1"/>
                          </a:solidFill>
                          <a:effectLst/>
                        </a:rPr>
                        <a:t>Indicators</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Accuracy</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a:solidFill>
                            <a:schemeClr val="bg1"/>
                          </a:solidFill>
                          <a:effectLst/>
                        </a:rPr>
                        <a:t>Recall</a:t>
                      </a:r>
                      <a:endParaRPr lang="zh-CN" sz="1200" kern="1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AUC</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330362148"/>
                  </a:ext>
                </a:extLst>
              </a:tr>
              <a:tr h="308310">
                <a:tc>
                  <a:txBody>
                    <a:bodyPr/>
                    <a:lstStyle/>
                    <a:p>
                      <a:pPr algn="ctr">
                        <a:spcAft>
                          <a:spcPts val="0"/>
                        </a:spcAft>
                      </a:pPr>
                      <a:r>
                        <a:rPr lang="en-US" sz="1200" kern="100" dirty="0" err="1">
                          <a:solidFill>
                            <a:srgbClr val="171C62"/>
                          </a:solidFill>
                          <a:effectLst/>
                          <a:latin typeface="Calibri" panose="020F0502020204030204" pitchFamily="34" charset="0"/>
                          <a:ea typeface="宋体" panose="02010600030101010101" pitchFamily="2" charset="-122"/>
                          <a:cs typeface="Times New Roman" panose="02020603050405020304" pitchFamily="18" charset="0"/>
                        </a:rPr>
                        <a:t>XGBoost</a:t>
                      </a:r>
                      <a:endParaRPr lang="zh-CN" sz="1200"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80.40%</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72.14%</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0.859</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4595411"/>
                  </a:ext>
                </a:extLst>
              </a:tr>
            </a:tbl>
          </a:graphicData>
        </a:graphic>
      </p:graphicFrame>
      <p:pic>
        <p:nvPicPr>
          <p:cNvPr id="3074" name="Picture 2">
            <a:extLst>
              <a:ext uri="{FF2B5EF4-FFF2-40B4-BE49-F238E27FC236}">
                <a16:creationId xmlns:a16="http://schemas.microsoft.com/office/drawing/2014/main" id="{31DE61A2-8705-4444-9627-1D530640A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473" y="2139040"/>
            <a:ext cx="3553688" cy="29187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9FDBEE-E0FB-4A1C-81BD-7B6A26D967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3215" y="2258327"/>
            <a:ext cx="3752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193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078302"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Model building 5 (Neural Network)</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 name="矩形 1">
            <a:extLst>
              <a:ext uri="{FF2B5EF4-FFF2-40B4-BE49-F238E27FC236}">
                <a16:creationId xmlns:a16="http://schemas.microsoft.com/office/drawing/2014/main" id="{5EF12B8D-5D5D-49AB-9DE7-8F8E57EB4165}"/>
              </a:ext>
            </a:extLst>
          </p:cNvPr>
          <p:cNvSpPr/>
          <p:nvPr/>
        </p:nvSpPr>
        <p:spPr>
          <a:xfrm>
            <a:off x="2101326" y="1239058"/>
            <a:ext cx="7117977" cy="646331"/>
          </a:xfrm>
          <a:prstGeom prst="rect">
            <a:avLst/>
          </a:prstGeom>
        </p:spPr>
        <p:txBody>
          <a:bodyPr wrap="square">
            <a:spAutoFit/>
          </a:bodyPr>
          <a:lstStyle/>
          <a:p>
            <a:r>
              <a:rPr lang="en-US" altLang="zh-CN" dirty="0"/>
              <a:t>Adjust </a:t>
            </a:r>
            <a:r>
              <a:rPr lang="en-US" altLang="zh-CN" b="1" dirty="0"/>
              <a:t>resample ratio </a:t>
            </a:r>
            <a:r>
              <a:rPr lang="en-US" altLang="zh-CN" dirty="0"/>
              <a:t>and </a:t>
            </a:r>
            <a:r>
              <a:rPr lang="en-US" altLang="zh-CN" b="1" dirty="0"/>
              <a:t>parameters</a:t>
            </a:r>
            <a:r>
              <a:rPr lang="en-US" altLang="zh-CN" dirty="0"/>
              <a:t> in the model, like </a:t>
            </a:r>
            <a:r>
              <a:rPr lang="en-US" altLang="zh-CN" dirty="0" err="1"/>
              <a:t>n_estimators</a:t>
            </a:r>
            <a:r>
              <a:rPr lang="en-US" altLang="zh-CN" dirty="0"/>
              <a:t> and </a:t>
            </a:r>
            <a:r>
              <a:rPr lang="en-US" altLang="zh-CN" dirty="0" err="1"/>
              <a:t>max_depth</a:t>
            </a:r>
            <a:r>
              <a:rPr lang="en-US" altLang="zh-CN" dirty="0"/>
              <a:t>, and conduct </a:t>
            </a:r>
            <a:r>
              <a:rPr lang="en-US" altLang="zh-CN" b="1" dirty="0"/>
              <a:t>feature selection </a:t>
            </a:r>
            <a:r>
              <a:rPr lang="en-US" altLang="zh-CN" dirty="0"/>
              <a:t>to obtain a satisfactory result </a:t>
            </a:r>
            <a:endParaRPr lang="zh-CN" altLang="en-US" dirty="0"/>
          </a:p>
        </p:txBody>
      </p:sp>
      <p:sp>
        <p:nvSpPr>
          <p:cNvPr id="17" name="TextBox 19">
            <a:extLst>
              <a:ext uri="{FF2B5EF4-FFF2-40B4-BE49-F238E27FC236}">
                <a16:creationId xmlns:a16="http://schemas.microsoft.com/office/drawing/2014/main" id="{F7CE4BCF-EC2A-4DFB-8910-EA9EF5A9C06D}"/>
              </a:ext>
            </a:extLst>
          </p:cNvPr>
          <p:cNvSpPr txBox="1"/>
          <p:nvPr/>
        </p:nvSpPr>
        <p:spPr>
          <a:xfrm>
            <a:off x="2239000" y="5164915"/>
            <a:ext cx="2686634"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Confusion Matrix(</a:t>
            </a:r>
            <a:r>
              <a:rPr lang="en-US" altLang="zh-CN" sz="1100" b="1" dirty="0" err="1">
                <a:solidFill>
                  <a:schemeClr val="bg1"/>
                </a:solidFill>
                <a:latin typeface="Microsoft YaHei" panose="020B0503020204020204" pitchFamily="34" charset="-122"/>
                <a:ea typeface="Microsoft YaHei" panose="020B0503020204020204" pitchFamily="34" charset="-122"/>
              </a:rPr>
              <a:t>testset</a:t>
            </a:r>
            <a:r>
              <a:rPr lang="en-US" altLang="zh-CN" sz="1100" b="1" dirty="0">
                <a:solidFill>
                  <a:schemeClr val="bg1"/>
                </a:solidFill>
                <a:latin typeface="Microsoft YaHei" panose="020B0503020204020204" pitchFamily="34" charset="-122"/>
                <a:ea typeface="Microsoft YaHei" panose="020B0503020204020204" pitchFamily="34" charset="-122"/>
              </a:rPr>
              <a:t>)</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37668134-99D7-4143-9C09-6AA047DA642B}"/>
              </a:ext>
            </a:extLst>
          </p:cNvPr>
          <p:cNvSpPr txBox="1"/>
          <p:nvPr/>
        </p:nvSpPr>
        <p:spPr>
          <a:xfrm>
            <a:off x="7467149" y="5164915"/>
            <a:ext cx="133562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ROC Curve</a:t>
            </a:r>
            <a:endParaRPr lang="en-CN" sz="11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2" name="表格 21">
            <a:extLst>
              <a:ext uri="{FF2B5EF4-FFF2-40B4-BE49-F238E27FC236}">
                <a16:creationId xmlns:a16="http://schemas.microsoft.com/office/drawing/2014/main" id="{04CE6E30-6CCF-4FC1-9B00-869203B6C2FE}"/>
              </a:ext>
            </a:extLst>
          </p:cNvPr>
          <p:cNvGraphicFramePr>
            <a:graphicFrameLocks noGrp="1"/>
          </p:cNvGraphicFramePr>
          <p:nvPr/>
        </p:nvGraphicFramePr>
        <p:xfrm>
          <a:off x="3289898" y="5573634"/>
          <a:ext cx="5993952" cy="616620"/>
        </p:xfrm>
        <a:graphic>
          <a:graphicData uri="http://schemas.openxmlformats.org/drawingml/2006/table">
            <a:tbl>
              <a:tblPr firstRow="1" firstCol="1" bandRow="1">
                <a:tableStyleId>{22838BEF-8BB2-4498-84A7-C5851F593DF1}</a:tableStyleId>
              </a:tblPr>
              <a:tblGrid>
                <a:gridCol w="1498488">
                  <a:extLst>
                    <a:ext uri="{9D8B030D-6E8A-4147-A177-3AD203B41FA5}">
                      <a16:colId xmlns:a16="http://schemas.microsoft.com/office/drawing/2014/main" val="3777353409"/>
                    </a:ext>
                  </a:extLst>
                </a:gridCol>
                <a:gridCol w="1498488">
                  <a:extLst>
                    <a:ext uri="{9D8B030D-6E8A-4147-A177-3AD203B41FA5}">
                      <a16:colId xmlns:a16="http://schemas.microsoft.com/office/drawing/2014/main" val="4151944631"/>
                    </a:ext>
                  </a:extLst>
                </a:gridCol>
                <a:gridCol w="1498488">
                  <a:extLst>
                    <a:ext uri="{9D8B030D-6E8A-4147-A177-3AD203B41FA5}">
                      <a16:colId xmlns:a16="http://schemas.microsoft.com/office/drawing/2014/main" val="970218088"/>
                    </a:ext>
                  </a:extLst>
                </a:gridCol>
                <a:gridCol w="1498488">
                  <a:extLst>
                    <a:ext uri="{9D8B030D-6E8A-4147-A177-3AD203B41FA5}">
                      <a16:colId xmlns:a16="http://schemas.microsoft.com/office/drawing/2014/main" val="852060582"/>
                    </a:ext>
                  </a:extLst>
                </a:gridCol>
              </a:tblGrid>
              <a:tr h="308310">
                <a:tc>
                  <a:txBody>
                    <a:bodyPr/>
                    <a:lstStyle/>
                    <a:p>
                      <a:pPr algn="ctr">
                        <a:spcAft>
                          <a:spcPts val="0"/>
                        </a:spcAft>
                      </a:pPr>
                      <a:r>
                        <a:rPr lang="en-US" sz="1200" kern="100" dirty="0">
                          <a:solidFill>
                            <a:schemeClr val="bg1"/>
                          </a:solidFill>
                          <a:effectLst/>
                        </a:rPr>
                        <a:t>Indicators</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Accuracy</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a:solidFill>
                            <a:schemeClr val="bg1"/>
                          </a:solidFill>
                          <a:effectLst/>
                        </a:rPr>
                        <a:t>Recall</a:t>
                      </a:r>
                      <a:endParaRPr lang="zh-CN" sz="1200" kern="10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AUC</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330362148"/>
                  </a:ext>
                </a:extLst>
              </a:tr>
              <a:tr h="308310">
                <a:tc>
                  <a:txBody>
                    <a:bodyPr/>
                    <a:lstStyle/>
                    <a:p>
                      <a:pPr algn="ctr">
                        <a:spcAft>
                          <a:spcPts val="0"/>
                        </a:spcAft>
                      </a:pPr>
                      <a:r>
                        <a:rPr lang="en-US" sz="1400" kern="100" dirty="0">
                          <a:solidFill>
                            <a:srgbClr val="171C62"/>
                          </a:solidFill>
                          <a:effectLst/>
                          <a:latin typeface="Calibri" panose="020F0502020204030204" pitchFamily="34" charset="0"/>
                          <a:ea typeface="宋体" panose="02010600030101010101" pitchFamily="2" charset="-122"/>
                          <a:cs typeface="Times New Roman" panose="02020603050405020304" pitchFamily="18" charset="0"/>
                        </a:rPr>
                        <a:t>Neural Network</a:t>
                      </a:r>
                      <a:endParaRPr lang="zh-CN" sz="1400"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76.45%</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71.84%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0.838</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4595411"/>
                  </a:ext>
                </a:extLst>
              </a:tr>
            </a:tbl>
          </a:graphicData>
        </a:graphic>
      </p:graphicFrame>
      <p:pic>
        <p:nvPicPr>
          <p:cNvPr id="2050" name="Picture 2">
            <a:extLst>
              <a:ext uri="{FF2B5EF4-FFF2-40B4-BE49-F238E27FC236}">
                <a16:creationId xmlns:a16="http://schemas.microsoft.com/office/drawing/2014/main" id="{ED9001D9-FC73-4252-B135-87E558F725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159" y="2134509"/>
            <a:ext cx="3459392" cy="2841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1F53CAD-9DD1-483A-BC43-AF1DBCC1CC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291" y="2131355"/>
            <a:ext cx="4208477" cy="284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4688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6234207"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Result Comparison </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0" name="TextBox 19">
            <a:extLst>
              <a:ext uri="{FF2B5EF4-FFF2-40B4-BE49-F238E27FC236}">
                <a16:creationId xmlns:a16="http://schemas.microsoft.com/office/drawing/2014/main" id="{37668134-99D7-4143-9C09-6AA047DA642B}"/>
              </a:ext>
            </a:extLst>
          </p:cNvPr>
          <p:cNvSpPr txBox="1"/>
          <p:nvPr/>
        </p:nvSpPr>
        <p:spPr>
          <a:xfrm>
            <a:off x="4658062" y="3847512"/>
            <a:ext cx="309461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5 Model Result Comparison</a:t>
            </a:r>
            <a:endParaRPr lang="en-CN" sz="11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61A74BD1-1E6B-419A-975C-7B41E072E6DC}"/>
              </a:ext>
            </a:extLst>
          </p:cNvPr>
          <p:cNvGraphicFramePr>
            <a:graphicFrameLocks noGrp="1"/>
          </p:cNvGraphicFramePr>
          <p:nvPr/>
        </p:nvGraphicFramePr>
        <p:xfrm>
          <a:off x="2032000" y="1254092"/>
          <a:ext cx="8128000" cy="2225040"/>
        </p:xfrm>
        <a:graphic>
          <a:graphicData uri="http://schemas.openxmlformats.org/drawingml/2006/table">
            <a:tbl>
              <a:tblPr firstRow="1" bandRow="1">
                <a:tableStyleId>{22838BEF-8BB2-4498-84A7-C5851F593DF1}</a:tableStyleId>
              </a:tblPr>
              <a:tblGrid>
                <a:gridCol w="2032000">
                  <a:extLst>
                    <a:ext uri="{9D8B030D-6E8A-4147-A177-3AD203B41FA5}">
                      <a16:colId xmlns:a16="http://schemas.microsoft.com/office/drawing/2014/main" val="2863340116"/>
                    </a:ext>
                  </a:extLst>
                </a:gridCol>
                <a:gridCol w="2032000">
                  <a:extLst>
                    <a:ext uri="{9D8B030D-6E8A-4147-A177-3AD203B41FA5}">
                      <a16:colId xmlns:a16="http://schemas.microsoft.com/office/drawing/2014/main" val="1887426994"/>
                    </a:ext>
                  </a:extLst>
                </a:gridCol>
                <a:gridCol w="2032000">
                  <a:extLst>
                    <a:ext uri="{9D8B030D-6E8A-4147-A177-3AD203B41FA5}">
                      <a16:colId xmlns:a16="http://schemas.microsoft.com/office/drawing/2014/main" val="2913937369"/>
                    </a:ext>
                  </a:extLst>
                </a:gridCol>
                <a:gridCol w="2032000">
                  <a:extLst>
                    <a:ext uri="{9D8B030D-6E8A-4147-A177-3AD203B41FA5}">
                      <a16:colId xmlns:a16="http://schemas.microsoft.com/office/drawing/2014/main" val="2199904969"/>
                    </a:ext>
                  </a:extLst>
                </a:gridCol>
              </a:tblGrid>
              <a:tr h="370840">
                <a:tc>
                  <a:txBody>
                    <a:bodyPr/>
                    <a:lstStyle/>
                    <a:p>
                      <a:pPr algn="ctr">
                        <a:spcAft>
                          <a:spcPts val="0"/>
                        </a:spcAft>
                      </a:pPr>
                      <a:r>
                        <a:rPr lang="en-US" sz="1200" kern="100" dirty="0">
                          <a:solidFill>
                            <a:schemeClr val="bg1"/>
                          </a:solidFill>
                          <a:effectLst/>
                        </a:rPr>
                        <a:t>Indicators</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Accuracy</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Recall</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tc>
                  <a:txBody>
                    <a:bodyPr/>
                    <a:lstStyle/>
                    <a:p>
                      <a:pPr algn="ctr">
                        <a:spcAft>
                          <a:spcPts val="0"/>
                        </a:spcAft>
                      </a:pPr>
                      <a:r>
                        <a:rPr lang="en-US" sz="1200" kern="100" dirty="0">
                          <a:solidFill>
                            <a:schemeClr val="bg1"/>
                          </a:solidFill>
                          <a:effectLst/>
                        </a:rPr>
                        <a:t>AUC</a:t>
                      </a:r>
                      <a:endParaRPr lang="zh-CN" sz="12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71C62"/>
                    </a:solidFill>
                  </a:tcPr>
                </a:tc>
                <a:extLst>
                  <a:ext uri="{0D108BD9-81ED-4DB2-BD59-A6C34878D82A}">
                    <a16:rowId xmlns:a16="http://schemas.microsoft.com/office/drawing/2014/main" val="26084184"/>
                  </a:ext>
                </a:extLst>
              </a:tr>
              <a:tr h="370840">
                <a:tc>
                  <a:txBody>
                    <a:bodyPr/>
                    <a:lstStyle/>
                    <a:p>
                      <a:pPr algn="ctr">
                        <a:spcAft>
                          <a:spcPts val="0"/>
                        </a:spcAft>
                      </a:pPr>
                      <a:r>
                        <a:rPr lang="en-US" altLang="zh-CN" sz="1400" b="1" kern="100" dirty="0">
                          <a:solidFill>
                            <a:srgbClr val="171C62"/>
                          </a:solidFill>
                          <a:effectLst/>
                        </a:rPr>
                        <a:t>Logistic Regression</a:t>
                      </a:r>
                      <a:endParaRPr lang="zh-CN" sz="1400" b="1" kern="100" dirty="0">
                        <a:solidFill>
                          <a:srgbClr val="171C62"/>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70.63%</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69.65%</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0.770</a:t>
                      </a:r>
                      <a:endParaRPr lang="zh-CN" sz="12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3638437"/>
                  </a:ext>
                </a:extLst>
              </a:tr>
              <a:tr h="370840">
                <a:tc>
                  <a:txBody>
                    <a:bodyPr/>
                    <a:lstStyle/>
                    <a:p>
                      <a:pPr algn="ctr">
                        <a:spcAft>
                          <a:spcPts val="0"/>
                        </a:spcAft>
                      </a:pPr>
                      <a:r>
                        <a:rPr lang="en-US" sz="1400" b="1" kern="100" dirty="0">
                          <a:solidFill>
                            <a:srgbClr val="171C62"/>
                          </a:solidFill>
                          <a:effectLst/>
                        </a:rPr>
                        <a:t>Decision Tree</a:t>
                      </a:r>
                      <a:endParaRPr lang="zh-CN" sz="1400" b="1"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76.53%</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74.96%</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0.831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86940144"/>
                  </a:ext>
                </a:extLst>
              </a:tr>
              <a:tr h="370840">
                <a:tc>
                  <a:txBody>
                    <a:bodyPr/>
                    <a:lstStyle/>
                    <a:p>
                      <a:pPr algn="ctr">
                        <a:spcAft>
                          <a:spcPts val="0"/>
                        </a:spcAft>
                      </a:pPr>
                      <a:r>
                        <a:rPr lang="en-US" sz="1400" b="1" kern="100" dirty="0">
                          <a:solidFill>
                            <a:srgbClr val="171C62"/>
                          </a:solidFill>
                          <a:effectLst/>
                        </a:rPr>
                        <a:t>Random Forest</a:t>
                      </a:r>
                      <a:endParaRPr lang="zh-CN" sz="1400" b="1"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77.67%</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72.31%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0.844</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2052796"/>
                  </a:ext>
                </a:extLst>
              </a:tr>
              <a:tr h="370840">
                <a:tc>
                  <a:txBody>
                    <a:bodyPr/>
                    <a:lstStyle/>
                    <a:p>
                      <a:pPr algn="ctr">
                        <a:spcAft>
                          <a:spcPts val="0"/>
                        </a:spcAft>
                      </a:pPr>
                      <a:r>
                        <a:rPr lang="en-US" sz="1400" b="1" kern="100" dirty="0" err="1">
                          <a:solidFill>
                            <a:schemeClr val="bg1"/>
                          </a:solidFill>
                          <a:effectLst/>
                        </a:rPr>
                        <a:t>XGBoost</a:t>
                      </a:r>
                      <a:endParaRPr lang="zh-CN" sz="1400" b="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24999"/>
                    </a:solidFill>
                  </a:tcPr>
                </a:tc>
                <a:tc>
                  <a:txBody>
                    <a:bodyPr/>
                    <a:lstStyle/>
                    <a:p>
                      <a:pPr algn="ctr">
                        <a:spcAft>
                          <a:spcPts val="0"/>
                        </a:spcAft>
                      </a:pPr>
                      <a:r>
                        <a:rPr lang="en-US" sz="1600" b="1" kern="100" dirty="0">
                          <a:solidFill>
                            <a:srgbClr val="FF0000"/>
                          </a:solidFill>
                          <a:effectLst/>
                        </a:rPr>
                        <a:t>80.40%</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24999"/>
                    </a:solidFill>
                  </a:tcPr>
                </a:tc>
                <a:tc>
                  <a:txBody>
                    <a:bodyPr/>
                    <a:lstStyle/>
                    <a:p>
                      <a:pPr algn="ctr">
                        <a:spcAft>
                          <a:spcPts val="0"/>
                        </a:spcAft>
                      </a:pPr>
                      <a:r>
                        <a:rPr lang="en-US" sz="1200" kern="100" dirty="0">
                          <a:solidFill>
                            <a:schemeClr val="bg1"/>
                          </a:solidFill>
                          <a:effectLst/>
                        </a:rPr>
                        <a:t>72.14%</a:t>
                      </a:r>
                      <a:endParaRPr lang="zh-CN" sz="12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24999"/>
                    </a:solidFill>
                  </a:tcPr>
                </a:tc>
                <a:tc>
                  <a:txBody>
                    <a:bodyPr/>
                    <a:lstStyle/>
                    <a:p>
                      <a:pPr algn="ctr">
                        <a:spcAft>
                          <a:spcPts val="0"/>
                        </a:spcAft>
                      </a:pPr>
                      <a:r>
                        <a:rPr lang="en-US" sz="1600" b="1" kern="100" dirty="0">
                          <a:solidFill>
                            <a:srgbClr val="FF0000"/>
                          </a:solidFill>
                          <a:effectLst/>
                        </a:rPr>
                        <a:t>0.859</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24999"/>
                    </a:solidFill>
                  </a:tcPr>
                </a:tc>
                <a:extLst>
                  <a:ext uri="{0D108BD9-81ED-4DB2-BD59-A6C34878D82A}">
                    <a16:rowId xmlns:a16="http://schemas.microsoft.com/office/drawing/2014/main" val="4290742834"/>
                  </a:ext>
                </a:extLst>
              </a:tr>
              <a:tr h="370840">
                <a:tc>
                  <a:txBody>
                    <a:bodyPr/>
                    <a:lstStyle/>
                    <a:p>
                      <a:pPr algn="ctr">
                        <a:spcAft>
                          <a:spcPts val="0"/>
                        </a:spcAft>
                      </a:pPr>
                      <a:r>
                        <a:rPr lang="en-US" sz="1400" b="1" kern="100" dirty="0">
                          <a:solidFill>
                            <a:srgbClr val="171C62"/>
                          </a:solidFill>
                          <a:effectLst/>
                        </a:rPr>
                        <a:t>Neural Network</a:t>
                      </a:r>
                      <a:endParaRPr lang="zh-CN" sz="1400" b="1" kern="100" dirty="0">
                        <a:solidFill>
                          <a:srgbClr val="171C6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76.45%</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71.84%</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spcAft>
                          <a:spcPts val="0"/>
                        </a:spcAft>
                      </a:pPr>
                      <a:r>
                        <a:rPr lang="en-US" sz="1200" kern="100" dirty="0">
                          <a:effectLst/>
                        </a:rPr>
                        <a:t>0.838</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5099438"/>
                  </a:ext>
                </a:extLst>
              </a:tr>
            </a:tbl>
          </a:graphicData>
        </a:graphic>
      </p:graphicFrame>
      <p:pic>
        <p:nvPicPr>
          <p:cNvPr id="5" name="图形 4">
            <a:extLst>
              <a:ext uri="{FF2B5EF4-FFF2-40B4-BE49-F238E27FC236}">
                <a16:creationId xmlns:a16="http://schemas.microsoft.com/office/drawing/2014/main" id="{077AA7E9-99A3-45A7-A761-4B354239E7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7909" y="4398752"/>
            <a:ext cx="1636058" cy="1636058"/>
          </a:xfrm>
          <a:prstGeom prst="rect">
            <a:avLst/>
          </a:prstGeom>
        </p:spPr>
      </p:pic>
      <p:sp>
        <p:nvSpPr>
          <p:cNvPr id="11" name="文本框 10">
            <a:extLst>
              <a:ext uri="{FF2B5EF4-FFF2-40B4-BE49-F238E27FC236}">
                <a16:creationId xmlns:a16="http://schemas.microsoft.com/office/drawing/2014/main" id="{F537E286-DD10-4040-9EED-A61DDE729BE3}"/>
              </a:ext>
            </a:extLst>
          </p:cNvPr>
          <p:cNvSpPr txBox="1"/>
          <p:nvPr/>
        </p:nvSpPr>
        <p:spPr>
          <a:xfrm>
            <a:off x="4656772" y="5018460"/>
            <a:ext cx="6031737" cy="400110"/>
          </a:xfrm>
          <a:prstGeom prst="rect">
            <a:avLst/>
          </a:prstGeom>
          <a:noFill/>
        </p:spPr>
        <p:txBody>
          <a:bodyPr wrap="square" rtlCol="0">
            <a:spAutoFit/>
          </a:bodyPr>
          <a:lstStyle/>
          <a:p>
            <a:r>
              <a:rPr lang="en-US" altLang="zh-CN" sz="2000" b="1" dirty="0" err="1"/>
              <a:t>XGBoost</a:t>
            </a:r>
            <a:r>
              <a:rPr lang="en-US" altLang="zh-CN" b="1" dirty="0"/>
              <a:t> is the best model for customer churn prediction!</a:t>
            </a:r>
            <a:endParaRPr lang="zh-CN" altLang="en-US" b="1" dirty="0"/>
          </a:p>
        </p:txBody>
      </p:sp>
    </p:spTree>
    <p:extLst>
      <p:ext uri="{BB962C8B-B14F-4D97-AF65-F5344CB8AC3E}">
        <p14:creationId xmlns:p14="http://schemas.microsoft.com/office/powerpoint/2010/main" val="797153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926016"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Significant features identification</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20" name="TextBox 19">
            <a:extLst>
              <a:ext uri="{FF2B5EF4-FFF2-40B4-BE49-F238E27FC236}">
                <a16:creationId xmlns:a16="http://schemas.microsoft.com/office/drawing/2014/main" id="{37668134-99D7-4143-9C09-6AA047DA642B}"/>
              </a:ext>
            </a:extLst>
          </p:cNvPr>
          <p:cNvSpPr txBox="1"/>
          <p:nvPr/>
        </p:nvSpPr>
        <p:spPr>
          <a:xfrm>
            <a:off x="4548692" y="5576608"/>
            <a:ext cx="309461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Feature importance for </a:t>
            </a:r>
            <a:r>
              <a:rPr lang="en-US" altLang="zh-CN" sz="1100" b="1" dirty="0" err="1">
                <a:solidFill>
                  <a:schemeClr val="bg1"/>
                </a:solidFill>
                <a:latin typeface="Microsoft YaHei" panose="020B0503020204020204" pitchFamily="34" charset="-122"/>
                <a:ea typeface="Microsoft YaHei" panose="020B0503020204020204" pitchFamily="34" charset="-122"/>
              </a:rPr>
              <a:t>XGboost</a:t>
            </a:r>
            <a:endParaRPr lang="en-CN" sz="1100" b="1" dirty="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8452897-7D66-4351-B0FF-0FACFC699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7450" y="2559893"/>
            <a:ext cx="4285719" cy="2663182"/>
          </a:xfrm>
          <a:prstGeom prst="rect">
            <a:avLst/>
          </a:prstGeom>
        </p:spPr>
      </p:pic>
      <p:sp>
        <p:nvSpPr>
          <p:cNvPr id="12" name="矩形 11">
            <a:extLst>
              <a:ext uri="{FF2B5EF4-FFF2-40B4-BE49-F238E27FC236}">
                <a16:creationId xmlns:a16="http://schemas.microsoft.com/office/drawing/2014/main" id="{79B82C3F-7DB9-437D-8238-1E04A5DDD550}"/>
              </a:ext>
            </a:extLst>
          </p:cNvPr>
          <p:cNvSpPr/>
          <p:nvPr/>
        </p:nvSpPr>
        <p:spPr>
          <a:xfrm>
            <a:off x="1982784" y="1325865"/>
            <a:ext cx="6830716" cy="646331"/>
          </a:xfrm>
          <a:prstGeom prst="rect">
            <a:avLst/>
          </a:prstGeom>
        </p:spPr>
        <p:txBody>
          <a:bodyPr wrap="none">
            <a:spAutoFit/>
          </a:bodyPr>
          <a:lstStyle/>
          <a:p>
            <a:r>
              <a:rPr lang="en-US" altLang="zh-CN" b="1" kern="0" dirty="0">
                <a:latin typeface="Calibri" panose="020F0502020204030204" pitchFamily="34" charset="0"/>
                <a:ea typeface="宋体" panose="02010600030101010101" pitchFamily="2" charset="-122"/>
              </a:rPr>
              <a:t>Age, Number of Products, Is Active Member or not, Gender, Germany</a:t>
            </a:r>
          </a:p>
          <a:p>
            <a:r>
              <a:rPr lang="en-US" altLang="zh-CN" kern="0" dirty="0">
                <a:latin typeface="Calibri" panose="020F0502020204030204" pitchFamily="34" charset="0"/>
                <a:ea typeface="宋体" panose="02010600030101010101" pitchFamily="2" charset="-122"/>
              </a:rPr>
              <a:t>Contribute 95% to the optimal model (</a:t>
            </a:r>
            <a:r>
              <a:rPr lang="en-US" altLang="zh-CN" kern="0" dirty="0" err="1">
                <a:latin typeface="Calibri" panose="020F0502020204030204" pitchFamily="34" charset="0"/>
                <a:ea typeface="宋体" panose="02010600030101010101" pitchFamily="2" charset="-122"/>
              </a:rPr>
              <a:t>XGBoost</a:t>
            </a:r>
            <a:r>
              <a:rPr lang="en-US" altLang="zh-CN" kern="0" dirty="0">
                <a:latin typeface="Calibri" panose="020F0502020204030204" pitchFamily="34" charset="0"/>
                <a:ea typeface="宋体" panose="02010600030101010101" pitchFamily="2" charset="-122"/>
              </a:rPr>
              <a:t>)</a:t>
            </a:r>
          </a:p>
        </p:txBody>
      </p:sp>
      <p:pic>
        <p:nvPicPr>
          <p:cNvPr id="2" name="Picture 1">
            <a:extLst>
              <a:ext uri="{FF2B5EF4-FFF2-40B4-BE49-F238E27FC236}">
                <a16:creationId xmlns:a16="http://schemas.microsoft.com/office/drawing/2014/main" id="{2DEDA663-A2AE-7B44-9856-500719EA0AA0}"/>
              </a:ext>
            </a:extLst>
          </p:cNvPr>
          <p:cNvPicPr>
            <a:picLocks noChangeAspect="1"/>
          </p:cNvPicPr>
          <p:nvPr/>
        </p:nvPicPr>
        <p:blipFill>
          <a:blip r:embed="rId6"/>
          <a:stretch>
            <a:fillRect/>
          </a:stretch>
        </p:blipFill>
        <p:spPr>
          <a:xfrm>
            <a:off x="1982784" y="2559893"/>
            <a:ext cx="4516776" cy="2760252"/>
          </a:xfrm>
          <a:prstGeom prst="rect">
            <a:avLst/>
          </a:prstGeom>
        </p:spPr>
      </p:pic>
    </p:spTree>
    <p:extLst>
      <p:ext uri="{BB962C8B-B14F-4D97-AF65-F5344CB8AC3E}">
        <p14:creationId xmlns:p14="http://schemas.microsoft.com/office/powerpoint/2010/main" val="384802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066976"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dirty="0">
                <a:solidFill>
                  <a:schemeClr val="bg1"/>
                </a:solidFill>
                <a:latin typeface="Microsoft YaHei" panose="020B0503020204020204" pitchFamily="34" charset="-122"/>
                <a:ea typeface="Microsoft YaHei" panose="020B0503020204020204" pitchFamily="34" charset="-122"/>
              </a:rPr>
              <a:t>L</a:t>
            </a:r>
            <a:r>
              <a:rPr lang="en-US" altLang="zh-CN" dirty="0">
                <a:solidFill>
                  <a:schemeClr val="bg1"/>
                </a:solidFill>
                <a:latin typeface="Microsoft YaHei" panose="020B0503020204020204" pitchFamily="34" charset="-122"/>
                <a:ea typeface="Microsoft YaHei" panose="020B0503020204020204" pitchFamily="34" charset="-122"/>
              </a:rPr>
              <a:t>i </a:t>
            </a:r>
            <a:r>
              <a:rPr lang="en-US" altLang="zh-CN" dirty="0" err="1">
                <a:solidFill>
                  <a:schemeClr val="bg1"/>
                </a:solidFill>
                <a:latin typeface="Microsoft YaHei" panose="020B0503020204020204" pitchFamily="34" charset="-122"/>
                <a:ea typeface="Microsoft YaHei" panose="020B0503020204020204" pitchFamily="34" charset="-122"/>
              </a:rPr>
              <a:t>Ziye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552067"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Customer Churn Prediction ——  Future Improvement on model</a:t>
            </a:r>
            <a:endParaRPr lang="en-CN"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图形 2">
            <a:extLst>
              <a:ext uri="{FF2B5EF4-FFF2-40B4-BE49-F238E27FC236}">
                <a16:creationId xmlns:a16="http://schemas.microsoft.com/office/drawing/2014/main" id="{848C968B-76E0-424C-942C-D550021248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6357" y="1449552"/>
            <a:ext cx="734250" cy="734250"/>
          </a:xfrm>
          <a:prstGeom prst="rect">
            <a:avLst/>
          </a:prstGeom>
        </p:spPr>
      </p:pic>
      <p:sp>
        <p:nvSpPr>
          <p:cNvPr id="5" name="文本框 4">
            <a:extLst>
              <a:ext uri="{FF2B5EF4-FFF2-40B4-BE49-F238E27FC236}">
                <a16:creationId xmlns:a16="http://schemas.microsoft.com/office/drawing/2014/main" id="{33577F9A-0DE9-4746-9891-4158116CB756}"/>
              </a:ext>
            </a:extLst>
          </p:cNvPr>
          <p:cNvSpPr txBox="1"/>
          <p:nvPr/>
        </p:nvSpPr>
        <p:spPr>
          <a:xfrm>
            <a:off x="2603351" y="1716870"/>
            <a:ext cx="2861534" cy="369332"/>
          </a:xfrm>
          <a:prstGeom prst="rect">
            <a:avLst/>
          </a:prstGeom>
          <a:noFill/>
        </p:spPr>
        <p:txBody>
          <a:bodyPr wrap="square" rtlCol="0">
            <a:spAutoFit/>
          </a:bodyPr>
          <a:lstStyle/>
          <a:p>
            <a:r>
              <a:rPr lang="en-US" altLang="zh-CN" b="1" dirty="0"/>
              <a:t>Enterprise’s business needs</a:t>
            </a:r>
          </a:p>
        </p:txBody>
      </p:sp>
      <p:pic>
        <p:nvPicPr>
          <p:cNvPr id="11" name="图形 10">
            <a:extLst>
              <a:ext uri="{FF2B5EF4-FFF2-40B4-BE49-F238E27FC236}">
                <a16:creationId xmlns:a16="http://schemas.microsoft.com/office/drawing/2014/main" id="{9DFCDCDE-57A9-470C-9C0E-237BA0890D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1609" y="4699430"/>
            <a:ext cx="734250" cy="734250"/>
          </a:xfrm>
          <a:prstGeom prst="rect">
            <a:avLst/>
          </a:prstGeom>
        </p:spPr>
      </p:pic>
      <p:sp>
        <p:nvSpPr>
          <p:cNvPr id="13" name="矩形 12">
            <a:extLst>
              <a:ext uri="{FF2B5EF4-FFF2-40B4-BE49-F238E27FC236}">
                <a16:creationId xmlns:a16="http://schemas.microsoft.com/office/drawing/2014/main" id="{9ABA184B-E943-497A-BAA8-0C098FACE238}"/>
              </a:ext>
            </a:extLst>
          </p:cNvPr>
          <p:cNvSpPr/>
          <p:nvPr/>
        </p:nvSpPr>
        <p:spPr>
          <a:xfrm>
            <a:off x="2603351" y="3149306"/>
            <a:ext cx="6096000" cy="646331"/>
          </a:xfrm>
          <a:prstGeom prst="rect">
            <a:avLst/>
          </a:prstGeom>
        </p:spPr>
        <p:txBody>
          <a:bodyPr>
            <a:spAutoFit/>
          </a:bodyPr>
          <a:lstStyle/>
          <a:p>
            <a:r>
              <a:rPr lang="en-US" altLang="zh-CN" b="1" kern="0" dirty="0">
                <a:latin typeface="Calibri" panose="020F0502020204030204" pitchFamily="34" charset="0"/>
                <a:ea typeface="宋体" panose="02010600030101010101" pitchFamily="2" charset="-122"/>
              </a:rPr>
              <a:t>Adjust the parameters of model </a:t>
            </a:r>
          </a:p>
          <a:p>
            <a:r>
              <a:rPr lang="en-US" altLang="zh-CN" kern="0" dirty="0">
                <a:latin typeface="Calibri" panose="020F0502020204030204" pitchFamily="34" charset="0"/>
                <a:ea typeface="宋体" panose="02010600030101010101" pitchFamily="2" charset="-122"/>
              </a:rPr>
              <a:t>(threshold, resample ratio, etc.)</a:t>
            </a:r>
            <a:endParaRPr lang="zh-CN" altLang="en-US" dirty="0"/>
          </a:p>
        </p:txBody>
      </p:sp>
      <p:pic>
        <p:nvPicPr>
          <p:cNvPr id="17" name="图形 16">
            <a:extLst>
              <a:ext uri="{FF2B5EF4-FFF2-40B4-BE49-F238E27FC236}">
                <a16:creationId xmlns:a16="http://schemas.microsoft.com/office/drawing/2014/main" id="{21BCCC59-372F-4E9F-B79B-DF3F630025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74118" y="2979298"/>
            <a:ext cx="929233" cy="929233"/>
          </a:xfrm>
          <a:prstGeom prst="rect">
            <a:avLst/>
          </a:prstGeom>
        </p:spPr>
      </p:pic>
      <p:sp>
        <p:nvSpPr>
          <p:cNvPr id="18" name="矩形 17">
            <a:extLst>
              <a:ext uri="{FF2B5EF4-FFF2-40B4-BE49-F238E27FC236}">
                <a16:creationId xmlns:a16="http://schemas.microsoft.com/office/drawing/2014/main" id="{B5EBFBA0-00D6-4A71-BAEA-15A1E0F486A7}"/>
              </a:ext>
            </a:extLst>
          </p:cNvPr>
          <p:cNvSpPr/>
          <p:nvPr/>
        </p:nvSpPr>
        <p:spPr>
          <a:xfrm>
            <a:off x="2603351" y="4692076"/>
            <a:ext cx="3049233" cy="923330"/>
          </a:xfrm>
          <a:prstGeom prst="rect">
            <a:avLst/>
          </a:prstGeom>
        </p:spPr>
        <p:txBody>
          <a:bodyPr wrap="none">
            <a:spAutoFit/>
          </a:bodyPr>
          <a:lstStyle/>
          <a:p>
            <a:r>
              <a:rPr lang="en-US" altLang="zh-CN" b="1" kern="0" dirty="0">
                <a:latin typeface="Calibri" panose="020F0502020204030204" pitchFamily="34" charset="0"/>
                <a:ea typeface="宋体" panose="02010600030101010101" pitchFamily="2" charset="-122"/>
              </a:rPr>
              <a:t>Trade off </a:t>
            </a:r>
          </a:p>
          <a:p>
            <a:r>
              <a:rPr lang="en-US" altLang="zh-CN" kern="0" dirty="0">
                <a:latin typeface="Calibri" panose="020F0502020204030204" pitchFamily="34" charset="0"/>
                <a:ea typeface="宋体" panose="02010600030101010101" pitchFamily="2" charset="-122"/>
              </a:rPr>
              <a:t>the Ture Positive Rate (Recall) </a:t>
            </a:r>
          </a:p>
          <a:p>
            <a:r>
              <a:rPr lang="en-US" altLang="zh-CN" kern="0" dirty="0">
                <a:latin typeface="Calibri" panose="020F0502020204030204" pitchFamily="34" charset="0"/>
                <a:ea typeface="宋体" panose="02010600030101010101" pitchFamily="2" charset="-122"/>
              </a:rPr>
              <a:t>and  True Negative Rate</a:t>
            </a:r>
            <a:endParaRPr lang="zh-CN" altLang="en-US" dirty="0"/>
          </a:p>
        </p:txBody>
      </p:sp>
      <p:pic>
        <p:nvPicPr>
          <p:cNvPr id="24" name="图形 23">
            <a:extLst>
              <a:ext uri="{FF2B5EF4-FFF2-40B4-BE49-F238E27FC236}">
                <a16:creationId xmlns:a16="http://schemas.microsoft.com/office/drawing/2014/main" id="{15F56ACC-79BD-4959-A3F6-25A6CEDF3E9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54326" y="1525625"/>
            <a:ext cx="734251" cy="734251"/>
          </a:xfrm>
          <a:prstGeom prst="rect">
            <a:avLst/>
          </a:prstGeom>
        </p:spPr>
      </p:pic>
      <p:sp>
        <p:nvSpPr>
          <p:cNvPr id="31" name="TextBox 19">
            <a:extLst>
              <a:ext uri="{FF2B5EF4-FFF2-40B4-BE49-F238E27FC236}">
                <a16:creationId xmlns:a16="http://schemas.microsoft.com/office/drawing/2014/main" id="{CE77753F-7AA6-4E93-939C-CAD8946FBA2E}"/>
              </a:ext>
            </a:extLst>
          </p:cNvPr>
          <p:cNvSpPr txBox="1"/>
          <p:nvPr/>
        </p:nvSpPr>
        <p:spPr>
          <a:xfrm>
            <a:off x="1771609" y="925675"/>
            <a:ext cx="3828460" cy="369332"/>
          </a:xfrm>
          <a:prstGeom prst="rect">
            <a:avLst/>
          </a:prstGeom>
          <a:solidFill>
            <a:srgbClr val="171C62"/>
          </a:solidFill>
        </p:spPr>
        <p:txBody>
          <a:bodyPr wrap="square" rtlCol="0">
            <a:spAutoFit/>
          </a:bodyPr>
          <a:lstStyle/>
          <a:p>
            <a:pPr algn="ctr"/>
            <a:r>
              <a:rPr lang="en-US" b="1" dirty="0">
                <a:solidFill>
                  <a:schemeClr val="bg1"/>
                </a:solidFill>
                <a:latin typeface="Microsoft YaHei" panose="020B0503020204020204" pitchFamily="34" charset="-122"/>
                <a:ea typeface="Microsoft YaHei" panose="020B0503020204020204" pitchFamily="34" charset="-122"/>
              </a:rPr>
              <a:t>1 Adjust measurement metrics</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32" name="TextBox 19">
            <a:extLst>
              <a:ext uri="{FF2B5EF4-FFF2-40B4-BE49-F238E27FC236}">
                <a16:creationId xmlns:a16="http://schemas.microsoft.com/office/drawing/2014/main" id="{1190E62E-AB50-41F9-AA8E-44582C61E9EE}"/>
              </a:ext>
            </a:extLst>
          </p:cNvPr>
          <p:cNvSpPr txBox="1"/>
          <p:nvPr/>
        </p:nvSpPr>
        <p:spPr>
          <a:xfrm>
            <a:off x="6591931" y="925675"/>
            <a:ext cx="4961781" cy="369332"/>
          </a:xfrm>
          <a:prstGeom prst="rect">
            <a:avLst/>
          </a:prstGeom>
          <a:solidFill>
            <a:srgbClr val="171C62"/>
          </a:solidFill>
        </p:spPr>
        <p:txBody>
          <a:bodyPr wrap="square" rtlCol="0">
            <a:spAutoFit/>
          </a:bodyPr>
          <a:lstStyle/>
          <a:p>
            <a:pPr algn="ctr"/>
            <a:r>
              <a:rPr lang="en-US" b="1" dirty="0">
                <a:solidFill>
                  <a:schemeClr val="bg1"/>
                </a:solidFill>
                <a:latin typeface="Microsoft YaHei" panose="020B0503020204020204" pitchFamily="34" charset="-122"/>
                <a:ea typeface="Microsoft YaHei" panose="020B0503020204020204" pitchFamily="34" charset="-122"/>
              </a:rPr>
              <a:t>2 Gather more customer data into model</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7C63479D-C825-4463-A447-B67DDDC37A3C}"/>
              </a:ext>
            </a:extLst>
          </p:cNvPr>
          <p:cNvSpPr/>
          <p:nvPr/>
        </p:nvSpPr>
        <p:spPr>
          <a:xfrm>
            <a:off x="7188577" y="1560005"/>
            <a:ext cx="4935838" cy="646331"/>
          </a:xfrm>
          <a:prstGeom prst="rect">
            <a:avLst/>
          </a:prstGeom>
        </p:spPr>
        <p:txBody>
          <a:bodyPr wrap="none">
            <a:spAutoFit/>
          </a:bodyPr>
          <a:lstStyle/>
          <a:p>
            <a:r>
              <a:rPr lang="en-US" altLang="zh-CN" b="1" kern="0" dirty="0">
                <a:latin typeface="Calibri" panose="020F0502020204030204" pitchFamily="34" charset="0"/>
                <a:ea typeface="宋体" panose="02010600030101010101" pitchFamily="2" charset="-122"/>
              </a:rPr>
              <a:t>Gather more customer data from enterprise</a:t>
            </a:r>
          </a:p>
          <a:p>
            <a:r>
              <a:rPr lang="en-US" altLang="zh-CN" dirty="0"/>
              <a:t>(identity information and behavioral information)</a:t>
            </a:r>
            <a:endParaRPr lang="zh-CN" altLang="en-US" b="1" dirty="0"/>
          </a:p>
        </p:txBody>
      </p:sp>
      <p:pic>
        <p:nvPicPr>
          <p:cNvPr id="34" name="图形 33">
            <a:extLst>
              <a:ext uri="{FF2B5EF4-FFF2-40B4-BE49-F238E27FC236}">
                <a16:creationId xmlns:a16="http://schemas.microsoft.com/office/drawing/2014/main" id="{5125B90A-FC6F-466F-8D39-70B52287D7C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0021" y="3202846"/>
            <a:ext cx="602859" cy="602859"/>
          </a:xfrm>
          <a:prstGeom prst="rect">
            <a:avLst/>
          </a:prstGeom>
        </p:spPr>
      </p:pic>
      <p:sp>
        <p:nvSpPr>
          <p:cNvPr id="35" name="文本框 34">
            <a:extLst>
              <a:ext uri="{FF2B5EF4-FFF2-40B4-BE49-F238E27FC236}">
                <a16:creationId xmlns:a16="http://schemas.microsoft.com/office/drawing/2014/main" id="{F5734DEB-53CF-442E-9732-6ADC6E536066}"/>
              </a:ext>
            </a:extLst>
          </p:cNvPr>
          <p:cNvSpPr txBox="1"/>
          <p:nvPr/>
        </p:nvSpPr>
        <p:spPr>
          <a:xfrm>
            <a:off x="7202051" y="3328244"/>
            <a:ext cx="2861534" cy="369332"/>
          </a:xfrm>
          <a:prstGeom prst="rect">
            <a:avLst/>
          </a:prstGeom>
          <a:noFill/>
        </p:spPr>
        <p:txBody>
          <a:bodyPr wrap="square" rtlCol="0">
            <a:spAutoFit/>
          </a:bodyPr>
          <a:lstStyle/>
          <a:p>
            <a:r>
              <a:rPr lang="en-US" altLang="zh-CN" b="1" dirty="0"/>
              <a:t>Fit the model</a:t>
            </a:r>
          </a:p>
        </p:txBody>
      </p:sp>
      <p:pic>
        <p:nvPicPr>
          <p:cNvPr id="38" name="图形 37">
            <a:extLst>
              <a:ext uri="{FF2B5EF4-FFF2-40B4-BE49-F238E27FC236}">
                <a16:creationId xmlns:a16="http://schemas.microsoft.com/office/drawing/2014/main" id="{AEDA8FE7-FD4D-4BF6-87F5-5AA61B17C7F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54326" y="4856196"/>
            <a:ext cx="668554" cy="668554"/>
          </a:xfrm>
          <a:prstGeom prst="rect">
            <a:avLst/>
          </a:prstGeom>
        </p:spPr>
      </p:pic>
      <p:sp>
        <p:nvSpPr>
          <p:cNvPr id="39" name="文本框 38">
            <a:extLst>
              <a:ext uri="{FF2B5EF4-FFF2-40B4-BE49-F238E27FC236}">
                <a16:creationId xmlns:a16="http://schemas.microsoft.com/office/drawing/2014/main" id="{9DB30E8E-866B-436B-87E9-D8E9AE052512}"/>
              </a:ext>
            </a:extLst>
          </p:cNvPr>
          <p:cNvSpPr txBox="1"/>
          <p:nvPr/>
        </p:nvSpPr>
        <p:spPr>
          <a:xfrm>
            <a:off x="7188577" y="4945612"/>
            <a:ext cx="2861534" cy="369332"/>
          </a:xfrm>
          <a:prstGeom prst="rect">
            <a:avLst/>
          </a:prstGeom>
          <a:noFill/>
        </p:spPr>
        <p:txBody>
          <a:bodyPr wrap="square" rtlCol="0">
            <a:spAutoFit/>
          </a:bodyPr>
          <a:lstStyle/>
          <a:p>
            <a:r>
              <a:rPr lang="en-US" altLang="zh-CN" b="1" dirty="0"/>
              <a:t>Improve prediction ability</a:t>
            </a:r>
          </a:p>
        </p:txBody>
      </p:sp>
      <p:sp>
        <p:nvSpPr>
          <p:cNvPr id="41" name="箭头: 下 40">
            <a:extLst>
              <a:ext uri="{FF2B5EF4-FFF2-40B4-BE49-F238E27FC236}">
                <a16:creationId xmlns:a16="http://schemas.microsoft.com/office/drawing/2014/main" id="{C512C361-0A2A-4CF2-963F-06165E585462}"/>
              </a:ext>
            </a:extLst>
          </p:cNvPr>
          <p:cNvSpPr/>
          <p:nvPr/>
        </p:nvSpPr>
        <p:spPr>
          <a:xfrm>
            <a:off x="3334872" y="2200848"/>
            <a:ext cx="92744" cy="831266"/>
          </a:xfrm>
          <a:prstGeom prst="downArrow">
            <a:avLst/>
          </a:prstGeom>
          <a:solidFill>
            <a:srgbClr val="171C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a:extLst>
              <a:ext uri="{FF2B5EF4-FFF2-40B4-BE49-F238E27FC236}">
                <a16:creationId xmlns:a16="http://schemas.microsoft.com/office/drawing/2014/main" id="{CCE5073B-3217-4A19-B634-DE2A546981C7}"/>
              </a:ext>
            </a:extLst>
          </p:cNvPr>
          <p:cNvSpPr/>
          <p:nvPr/>
        </p:nvSpPr>
        <p:spPr>
          <a:xfrm>
            <a:off x="3334872" y="3837929"/>
            <a:ext cx="83781" cy="776647"/>
          </a:xfrm>
          <a:prstGeom prst="downArrow">
            <a:avLst/>
          </a:prstGeom>
          <a:solidFill>
            <a:srgbClr val="171C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B7D9B12E-BDED-4CA7-BA23-0BA74C3F76C5}"/>
              </a:ext>
            </a:extLst>
          </p:cNvPr>
          <p:cNvSpPr/>
          <p:nvPr/>
        </p:nvSpPr>
        <p:spPr>
          <a:xfrm>
            <a:off x="7757471" y="3890682"/>
            <a:ext cx="92744" cy="831266"/>
          </a:xfrm>
          <a:prstGeom prst="downArrow">
            <a:avLst/>
          </a:prstGeom>
          <a:solidFill>
            <a:srgbClr val="171C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D6AAA920-C1A8-4DF2-B67F-F50D5DD9190C}"/>
              </a:ext>
            </a:extLst>
          </p:cNvPr>
          <p:cNvSpPr/>
          <p:nvPr/>
        </p:nvSpPr>
        <p:spPr>
          <a:xfrm>
            <a:off x="7803843" y="2271962"/>
            <a:ext cx="92744" cy="831266"/>
          </a:xfrm>
          <a:prstGeom prst="downArrow">
            <a:avLst/>
          </a:prstGeom>
          <a:solidFill>
            <a:srgbClr val="171C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99474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Segmentation Dataset</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1026" name="Picture 2" descr="people sitting on chairs near tables during daytime">
            <a:extLst>
              <a:ext uri="{FF2B5EF4-FFF2-40B4-BE49-F238E27FC236}">
                <a16:creationId xmlns:a16="http://schemas.microsoft.com/office/drawing/2014/main" id="{36E1D2FA-0D29-F14E-A172-132B9AAEFE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169" b="-2303"/>
          <a:stretch/>
        </p:blipFill>
        <p:spPr bwMode="auto">
          <a:xfrm>
            <a:off x="1204722" y="997150"/>
            <a:ext cx="10344150" cy="5152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8C2E3E6-CDB5-554E-A70B-695C2E2B3B5D}"/>
              </a:ext>
            </a:extLst>
          </p:cNvPr>
          <p:cNvSpPr/>
          <p:nvPr/>
        </p:nvSpPr>
        <p:spPr>
          <a:xfrm>
            <a:off x="1204722" y="997150"/>
            <a:ext cx="10344150" cy="500131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67509E44-CB9C-1A47-9DC8-EC666F8D5D0A}"/>
              </a:ext>
            </a:extLst>
          </p:cNvPr>
          <p:cNvSpPr/>
          <p:nvPr/>
        </p:nvSpPr>
        <p:spPr>
          <a:xfrm>
            <a:off x="1794589" y="3697576"/>
            <a:ext cx="9164416" cy="1477328"/>
          </a:xfrm>
          <a:prstGeom prst="rect">
            <a:avLst/>
          </a:prstGeom>
        </p:spPr>
        <p:txBody>
          <a:bodyPr wrap="square">
            <a:spAutoFit/>
          </a:bodyPr>
          <a:lstStyle/>
          <a:p>
            <a:r>
              <a:rPr lang="en-US" b="1" dirty="0">
                <a:solidFill>
                  <a:schemeClr val="bg1"/>
                </a:solidFill>
                <a:latin typeface="Apple Braille" pitchFamily="2" charset="0"/>
                <a:ea typeface="Calibri" panose="020F0502020204030204" pitchFamily="34" charset="0"/>
              </a:rPr>
              <a:t>This dataset contains data from a marketing campaign that aimed to capture time deposits. With this data, it is possible to use classification techniques and profile customers. The data of the clients approached were divided into 17 attributes, being 8 numeric classes and 9 of factors. The campaign reached 45211 customers and at the end of the campaign 5286 customers made the deposit.</a:t>
            </a:r>
          </a:p>
        </p:txBody>
      </p:sp>
      <p:sp>
        <p:nvSpPr>
          <p:cNvPr id="7" name="Rectangle 6">
            <a:extLst>
              <a:ext uri="{FF2B5EF4-FFF2-40B4-BE49-F238E27FC236}">
                <a16:creationId xmlns:a16="http://schemas.microsoft.com/office/drawing/2014/main" id="{9F725695-BFE5-CF4D-BC2B-0EAAA395173E}"/>
              </a:ext>
            </a:extLst>
          </p:cNvPr>
          <p:cNvSpPr/>
          <p:nvPr/>
        </p:nvSpPr>
        <p:spPr>
          <a:xfrm>
            <a:off x="2643067" y="2624094"/>
            <a:ext cx="6905865" cy="584775"/>
          </a:xfrm>
          <a:prstGeom prst="rect">
            <a:avLst/>
          </a:prstGeom>
        </p:spPr>
        <p:txBody>
          <a:bodyPr wrap="none">
            <a:spAutoFit/>
          </a:bodyPr>
          <a:lstStyle/>
          <a:p>
            <a:r>
              <a:rPr lang="en-US" sz="3200" b="1" u="sng" dirty="0">
                <a:solidFill>
                  <a:schemeClr val="bg1"/>
                </a:solidFill>
                <a:latin typeface="Microsoft YaHei" panose="020B0503020204020204" pitchFamily="34" charset="-122"/>
                <a:ea typeface="Microsoft YaHei" panose="020B0503020204020204" pitchFamily="34" charset="-122"/>
              </a:rPr>
              <a:t>Customer Segmentation Dataset</a:t>
            </a:r>
            <a:endParaRPr lang="en-CN" sz="3200" u="sng" dirty="0"/>
          </a:p>
        </p:txBody>
      </p:sp>
    </p:spTree>
    <p:extLst>
      <p:ext uri="{BB962C8B-B14F-4D97-AF65-F5344CB8AC3E}">
        <p14:creationId xmlns:p14="http://schemas.microsoft.com/office/powerpoint/2010/main" val="3953807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6" y="103563"/>
            <a:ext cx="9234243"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Segmentation Dataset Summary</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3" name="Rectangle 2">
            <a:extLst>
              <a:ext uri="{FF2B5EF4-FFF2-40B4-BE49-F238E27FC236}">
                <a16:creationId xmlns:a16="http://schemas.microsoft.com/office/drawing/2014/main" id="{767F4858-9F80-6749-8B7B-67B260D90B97}"/>
              </a:ext>
            </a:extLst>
          </p:cNvPr>
          <p:cNvSpPr/>
          <p:nvPr/>
        </p:nvSpPr>
        <p:spPr>
          <a:xfrm>
            <a:off x="1165214" y="2847912"/>
            <a:ext cx="7028688" cy="3231654"/>
          </a:xfrm>
          <a:prstGeom prst="rect">
            <a:avLst/>
          </a:prstGeom>
        </p:spPr>
        <p:txBody>
          <a:bodyPr wrap="square">
            <a:spAutoFit/>
          </a:bodyPr>
          <a:lstStyle/>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Age: The age of the customer</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Job: Type of job</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Marital: Whether is married</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Education: Education level</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Default: Has credit in default? (Yes/No)</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Balance: Average yearly balance</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Housing: Has housing loan? (Yes/No)</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Loan: Has personal loan? (Yes/No)</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Contact: Contact communication type (unknown/telephone/cellular)</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Day: Last contact day of the month</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Month: Last contact month of year</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Duration: last contact duration, in seconds</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Campaign: number of contacts performed during this campaign and for this client</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err="1">
                <a:solidFill>
                  <a:srgbClr val="000000"/>
                </a:solidFill>
                <a:latin typeface="Calibri" panose="020F0502020204030204" pitchFamily="34" charset="0"/>
                <a:ea typeface="SimSun" panose="02010600030101010101" pitchFamily="2" charset="-122"/>
              </a:rPr>
              <a:t>Pdays</a:t>
            </a:r>
            <a:r>
              <a:rPr lang="en-US" sz="1200" dirty="0">
                <a:solidFill>
                  <a:srgbClr val="000000"/>
                </a:solidFill>
                <a:latin typeface="Calibri" panose="020F0502020204030204" pitchFamily="34" charset="0"/>
                <a:ea typeface="SimSun" panose="02010600030101010101" pitchFamily="2" charset="-122"/>
              </a:rPr>
              <a:t>: number of days that passed by after the client was last contacted from a previous campaign</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Previous: number of contacts performed before this campaign and for this client</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err="1">
                <a:solidFill>
                  <a:srgbClr val="000000"/>
                </a:solidFill>
                <a:latin typeface="Calibri" panose="020F0502020204030204" pitchFamily="34" charset="0"/>
                <a:ea typeface="SimSun" panose="02010600030101010101" pitchFamily="2" charset="-122"/>
              </a:rPr>
              <a:t>Poutcome</a:t>
            </a:r>
            <a:r>
              <a:rPr lang="en-US" sz="1200" dirty="0">
                <a:solidFill>
                  <a:srgbClr val="000000"/>
                </a:solidFill>
                <a:latin typeface="Calibri" panose="020F0502020204030204" pitchFamily="34" charset="0"/>
                <a:ea typeface="SimSun" panose="02010600030101010101" pitchFamily="2" charset="-122"/>
              </a:rPr>
              <a:t>: outcome of the previous marketing campaign (unknown/other/failure/success)</a:t>
            </a:r>
            <a:endParaRPr lang="en-CN" sz="1200" dirty="0">
              <a:latin typeface="Times New Roman" panose="02020603050405020304" pitchFamily="18" charset="0"/>
              <a:ea typeface="SimSun" panose="02010600030101010101" pitchFamily="2" charset="-122"/>
            </a:endParaRPr>
          </a:p>
          <a:p>
            <a:pPr marL="342900" lvl="0" indent="-342900">
              <a:buFont typeface="+mj-lt"/>
              <a:buAutoNum type="arabicParenR"/>
            </a:pPr>
            <a:r>
              <a:rPr lang="en-US" sz="1200" dirty="0">
                <a:solidFill>
                  <a:srgbClr val="000000"/>
                </a:solidFill>
                <a:latin typeface="Calibri" panose="020F0502020204030204" pitchFamily="34" charset="0"/>
                <a:ea typeface="SimSun" panose="02010600030101010101" pitchFamily="2" charset="-122"/>
              </a:rPr>
              <a:t>Y: Has the client subscribed a term deposit? (0=No,1=Yes)</a:t>
            </a:r>
            <a:endParaRPr lang="en-CN" sz="1200" dirty="0">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0261BDFE-9B8A-224F-985A-9A99695E50FC}"/>
              </a:ext>
            </a:extLst>
          </p:cNvPr>
          <p:cNvPicPr>
            <a:picLocks noChangeAspect="1"/>
          </p:cNvPicPr>
          <p:nvPr/>
        </p:nvPicPr>
        <p:blipFill>
          <a:blip r:embed="rId5"/>
          <a:stretch>
            <a:fillRect/>
          </a:stretch>
        </p:blipFill>
        <p:spPr>
          <a:xfrm>
            <a:off x="1165214" y="859038"/>
            <a:ext cx="9864206" cy="1715905"/>
          </a:xfrm>
          <a:prstGeom prst="rect">
            <a:avLst/>
          </a:prstGeom>
        </p:spPr>
      </p:pic>
      <p:pic>
        <p:nvPicPr>
          <p:cNvPr id="11" name="Picture 10">
            <a:extLst>
              <a:ext uri="{FF2B5EF4-FFF2-40B4-BE49-F238E27FC236}">
                <a16:creationId xmlns:a16="http://schemas.microsoft.com/office/drawing/2014/main" id="{44A8129E-F2C3-FD4E-9503-1BC456224EA9}"/>
              </a:ext>
            </a:extLst>
          </p:cNvPr>
          <p:cNvPicPr>
            <a:picLocks noChangeAspect="1"/>
          </p:cNvPicPr>
          <p:nvPr/>
        </p:nvPicPr>
        <p:blipFill>
          <a:blip r:embed="rId6"/>
          <a:stretch>
            <a:fillRect/>
          </a:stretch>
        </p:blipFill>
        <p:spPr>
          <a:xfrm>
            <a:off x="5949975" y="2975928"/>
            <a:ext cx="6096000" cy="2017614"/>
          </a:xfrm>
          <a:prstGeom prst="rect">
            <a:avLst/>
          </a:prstGeom>
        </p:spPr>
      </p:pic>
      <p:sp>
        <p:nvSpPr>
          <p:cNvPr id="22" name="TextBox 21">
            <a:extLst>
              <a:ext uri="{FF2B5EF4-FFF2-40B4-BE49-F238E27FC236}">
                <a16:creationId xmlns:a16="http://schemas.microsoft.com/office/drawing/2014/main" id="{A9AB16D3-4158-1348-B4A0-014AC84513C3}"/>
              </a:ext>
            </a:extLst>
          </p:cNvPr>
          <p:cNvSpPr txBox="1"/>
          <p:nvPr/>
        </p:nvSpPr>
        <p:spPr>
          <a:xfrm>
            <a:off x="5087859" y="610695"/>
            <a:ext cx="172423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 First 5 rows data</a:t>
            </a:r>
          </a:p>
        </p:txBody>
      </p:sp>
      <p:sp>
        <p:nvSpPr>
          <p:cNvPr id="23" name="TextBox 22">
            <a:extLst>
              <a:ext uri="{FF2B5EF4-FFF2-40B4-BE49-F238E27FC236}">
                <a16:creationId xmlns:a16="http://schemas.microsoft.com/office/drawing/2014/main" id="{7EF26112-A0E9-5E40-92A5-E2AC317F9CDC}"/>
              </a:ext>
            </a:extLst>
          </p:cNvPr>
          <p:cNvSpPr txBox="1"/>
          <p:nvPr/>
        </p:nvSpPr>
        <p:spPr>
          <a:xfrm>
            <a:off x="2319584" y="6046817"/>
            <a:ext cx="1968061"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a:t>
            </a:r>
            <a:r>
              <a:rPr lang="en-CN" sz="1100" b="1" dirty="0">
                <a:solidFill>
                  <a:schemeClr val="bg1"/>
                </a:solidFill>
                <a:latin typeface="Microsoft YaHei" panose="020B0503020204020204" pitchFamily="34" charset="-122"/>
                <a:ea typeface="Microsoft YaHei" panose="020B0503020204020204" pitchFamily="34" charset="-122"/>
              </a:rPr>
              <a:t>ata Interpretation</a:t>
            </a:r>
          </a:p>
        </p:txBody>
      </p:sp>
      <p:sp>
        <p:nvSpPr>
          <p:cNvPr id="24" name="TextBox 23">
            <a:extLst>
              <a:ext uri="{FF2B5EF4-FFF2-40B4-BE49-F238E27FC236}">
                <a16:creationId xmlns:a16="http://schemas.microsoft.com/office/drawing/2014/main" id="{5F72DC33-3310-9340-9495-C6921C2AD9E4}"/>
              </a:ext>
            </a:extLst>
          </p:cNvPr>
          <p:cNvSpPr txBox="1"/>
          <p:nvPr/>
        </p:nvSpPr>
        <p:spPr>
          <a:xfrm>
            <a:off x="8461818" y="5206953"/>
            <a:ext cx="1968061"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Descriptive statistics</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632937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450479" cy="369332"/>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Presenter</a:t>
            </a:r>
            <a:r>
              <a:rPr lang="x-none" dirty="0">
                <a:solidFill>
                  <a:schemeClr val="bg1"/>
                </a:solidFill>
                <a:latin typeface="Microsoft YaHei" panose="020B0503020204020204" pitchFamily="34" charset="-122"/>
                <a:ea typeface="Microsoft YaHei" panose="020B0503020204020204" pitchFamily="34" charset="-122"/>
              </a:rPr>
              <a:t>: Wang Lyu</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54138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Background </a:t>
            </a:r>
            <a:r>
              <a:rPr lang="en-US" altLang="zh-CN" b="1" dirty="0">
                <a:solidFill>
                  <a:schemeClr val="bg1"/>
                </a:solidFill>
                <a:latin typeface="Microsoft YaHei" panose="020B0503020204020204" pitchFamily="34" charset="-122"/>
                <a:ea typeface="Microsoft YaHei" panose="020B0503020204020204" pitchFamily="34" charset="-122"/>
              </a:rPr>
              <a:t>——</a:t>
            </a:r>
            <a:r>
              <a:rPr lang="en-US" b="1" dirty="0">
                <a:solidFill>
                  <a:schemeClr val="bg1"/>
                </a:solidFill>
                <a:latin typeface="Microsoft YaHei" panose="020B0503020204020204" pitchFamily="34" charset="-122"/>
                <a:ea typeface="Microsoft YaHei" panose="020B0503020204020204" pitchFamily="34" charset="-122"/>
              </a:rPr>
              <a:t> Business Problem Statement</a:t>
            </a:r>
            <a:endParaRPr lang="x-none"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Clustering</a:t>
            </a:r>
            <a:endParaRPr lang="x-none" sz="1200" dirty="0"/>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x-none" b="1" dirty="0">
                <a:solidFill>
                  <a:schemeClr val="bg1"/>
                </a:solidFill>
                <a:latin typeface="Microsoft YaHei" panose="020B0503020204020204" pitchFamily="34" charset="-122"/>
                <a:ea typeface="Microsoft YaHei" panose="020B0503020204020204" pitchFamily="34" charset="-122"/>
              </a:rPr>
              <a:t>T7</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474" y="2115045"/>
            <a:ext cx="4209506" cy="3042450"/>
          </a:xfrm>
          <a:prstGeom prst="rect">
            <a:avLst/>
          </a:prstGeom>
          <a:ln>
            <a:noFill/>
          </a:ln>
          <a:effectLst>
            <a:softEdge rad="112500"/>
          </a:effectLst>
        </p:spPr>
      </p:pic>
      <p:sp>
        <p:nvSpPr>
          <p:cNvPr id="17" name="文本框 1">
            <a:extLst>
              <a:ext uri="{FF2B5EF4-FFF2-40B4-BE49-F238E27FC236}">
                <a16:creationId xmlns:a16="http://schemas.microsoft.com/office/drawing/2014/main" id="{72CCE680-F238-43D6-A361-06B22F831F1D}"/>
              </a:ext>
            </a:extLst>
          </p:cNvPr>
          <p:cNvSpPr txBox="1"/>
          <p:nvPr/>
        </p:nvSpPr>
        <p:spPr>
          <a:xfrm>
            <a:off x="1035426" y="1811547"/>
            <a:ext cx="6193144"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ea typeface="Microsoft YaHei" panose="020B0503020204020204" pitchFamily="34" charset="-122"/>
              </a:rPr>
              <a:t>The cost of acquiring a new customer can be higher than that of retaining a customer by as much as </a:t>
            </a:r>
            <a:r>
              <a:rPr lang="en-US" altLang="zh-CN" sz="2400" b="1" dirty="0">
                <a:ea typeface="Microsoft YaHei" panose="020B0503020204020204" pitchFamily="34" charset="-122"/>
              </a:rPr>
              <a:t>700%</a:t>
            </a:r>
            <a:r>
              <a:rPr lang="en-US" altLang="zh-CN" sz="2400" dirty="0">
                <a:ea typeface="Microsoft YaHei" panose="020B0503020204020204" pitchFamily="34" charset="-122"/>
              </a:rPr>
              <a:t>.</a:t>
            </a: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zh-CN" altLang="zh-CN" sz="2400" dirty="0">
                <a:ea typeface="Microsoft YaHei" panose="020B0503020204020204" pitchFamily="34" charset="-122"/>
              </a:rPr>
              <a:t> </a:t>
            </a:r>
            <a:r>
              <a:rPr lang="en-US" altLang="zh-CN" sz="2400" dirty="0">
                <a:ea typeface="Microsoft YaHei" panose="020B0503020204020204" pitchFamily="34" charset="-122"/>
              </a:rPr>
              <a:t>L</a:t>
            </a:r>
            <a:r>
              <a:rPr lang="zh-CN" altLang="zh-CN" sz="2400" dirty="0">
                <a:ea typeface="Microsoft YaHei" panose="020B0503020204020204" pitchFamily="34" charset="-122"/>
              </a:rPr>
              <a:t>ong-term customers tend to produce more profits</a:t>
            </a:r>
            <a:r>
              <a:rPr lang="en-US" altLang="zh-CN" sz="2400" dirty="0">
                <a:ea typeface="Microsoft YaHei" panose="020B0503020204020204" pitchFamily="34" charset="-122"/>
              </a:rPr>
              <a:t>.</a:t>
            </a: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en-US" altLang="zh-CN" sz="2400" dirty="0">
                <a:ea typeface="Microsoft YaHei" panose="020B0503020204020204" pitchFamily="34" charset="-122"/>
              </a:rPr>
              <a:t>According to research, a</a:t>
            </a:r>
            <a:r>
              <a:rPr lang="zh-CN" altLang="zh-CN" sz="2400" dirty="0">
                <a:ea typeface="Microsoft YaHei" panose="020B0503020204020204" pitchFamily="34" charset="-122"/>
              </a:rPr>
              <a:t> bank can increase its profits by up to </a:t>
            </a:r>
            <a:r>
              <a:rPr lang="zh-CN" altLang="zh-CN" sz="2400" b="1" dirty="0">
                <a:ea typeface="Microsoft YaHei" panose="020B0503020204020204" pitchFamily="34" charset="-122"/>
              </a:rPr>
              <a:t>85 %</a:t>
            </a:r>
            <a:r>
              <a:rPr lang="zh-CN" altLang="zh-CN" sz="2400" dirty="0">
                <a:ea typeface="Microsoft YaHei" panose="020B0503020204020204" pitchFamily="34" charset="-122"/>
              </a:rPr>
              <a:t> by improving the retention rate by up to </a:t>
            </a:r>
            <a:r>
              <a:rPr lang="zh-CN" altLang="zh-CN" sz="2400" b="1" dirty="0">
                <a:ea typeface="Microsoft YaHei" panose="020B0503020204020204" pitchFamily="34" charset="-122"/>
              </a:rPr>
              <a:t>5 %</a:t>
            </a:r>
            <a:r>
              <a:rPr lang="zh-CN" altLang="zh-CN" sz="2400" dirty="0">
                <a:ea typeface="Microsoft YaHei" panose="020B0503020204020204" pitchFamily="34" charset="-122"/>
              </a:rPr>
              <a:t>.</a:t>
            </a:r>
            <a:endParaRPr lang="en-US" altLang="zh-CN" sz="2400" dirty="0">
              <a:ea typeface="Microsoft YaHei" panose="020B0503020204020204" pitchFamily="34" charset="-122"/>
            </a:endParaRPr>
          </a:p>
        </p:txBody>
      </p:sp>
      <p:sp>
        <p:nvSpPr>
          <p:cNvPr id="18" name="TextBox 19">
            <a:extLst>
              <a:ext uri="{FF2B5EF4-FFF2-40B4-BE49-F238E27FC236}">
                <a16:creationId xmlns:a16="http://schemas.microsoft.com/office/drawing/2014/main" id="{C49F204D-7728-43A9-9F6D-FB6ABFEBB9EC}"/>
              </a:ext>
            </a:extLst>
          </p:cNvPr>
          <p:cNvSpPr txBox="1"/>
          <p:nvPr/>
        </p:nvSpPr>
        <p:spPr>
          <a:xfrm>
            <a:off x="1478411" y="1252505"/>
            <a:ext cx="4989624" cy="400110"/>
          </a:xfrm>
          <a:prstGeom prst="rect">
            <a:avLst/>
          </a:prstGeom>
          <a:solidFill>
            <a:srgbClr val="171C62"/>
          </a:solidFill>
        </p:spPr>
        <p:txBody>
          <a:bodyPr wrap="square" rtlCol="0">
            <a:spAutoFit/>
          </a:bodyPr>
          <a:lstStyle/>
          <a:p>
            <a:pPr algn="ctr"/>
            <a:r>
              <a:rPr lang="en-US" b="1" dirty="0">
                <a:solidFill>
                  <a:schemeClr val="bg1"/>
                </a:solidFill>
                <a:latin typeface="Microsoft YaHei" panose="020B0503020204020204" pitchFamily="34" charset="-122"/>
                <a:ea typeface="Microsoft YaHei" panose="020B0503020204020204" pitchFamily="34" charset="-122"/>
              </a:rPr>
              <a:t>Customer</a:t>
            </a:r>
            <a:r>
              <a:rPr lang="en-US" sz="2000" b="1" dirty="0">
                <a:solidFill>
                  <a:schemeClr val="bg1"/>
                </a:solidFill>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Retention Increase Profitability</a:t>
            </a:r>
            <a:endParaRPr lang="x-none" b="1" dirty="0">
              <a:solidFill>
                <a:schemeClr val="bg1"/>
              </a:solidFill>
              <a:latin typeface="Microsoft YaHei" panose="020B0503020204020204" pitchFamily="34" charset="-122"/>
              <a:ea typeface="Microsoft YaHei" panose="020B0503020204020204" pitchFamily="34" charset="-122"/>
            </a:endParaRPr>
          </a:p>
        </p:txBody>
      </p:sp>
      <p:sp>
        <p:nvSpPr>
          <p:cNvPr id="5" name="右箭头 4"/>
          <p:cNvSpPr/>
          <p:nvPr/>
        </p:nvSpPr>
        <p:spPr>
          <a:xfrm>
            <a:off x="6813594" y="1331537"/>
            <a:ext cx="259557" cy="200055"/>
          </a:xfrm>
          <a:prstGeom prst="rightArrow">
            <a:avLst/>
          </a:prstGeom>
          <a:solidFill>
            <a:srgbClr val="171C62"/>
          </a:solidFill>
          <a:ln>
            <a:solidFill>
              <a:srgbClr val="171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1C62"/>
              </a:solidFill>
            </a:endParaRPr>
          </a:p>
        </p:txBody>
      </p:sp>
      <p:sp>
        <p:nvSpPr>
          <p:cNvPr id="20" name="TextBox 19">
            <a:extLst>
              <a:ext uri="{FF2B5EF4-FFF2-40B4-BE49-F238E27FC236}">
                <a16:creationId xmlns:a16="http://schemas.microsoft.com/office/drawing/2014/main" id="{C49F204D-7728-43A9-9F6D-FB6ABFEBB9EC}"/>
              </a:ext>
            </a:extLst>
          </p:cNvPr>
          <p:cNvSpPr txBox="1"/>
          <p:nvPr/>
        </p:nvSpPr>
        <p:spPr>
          <a:xfrm>
            <a:off x="7368474" y="1258407"/>
            <a:ext cx="4220624" cy="369332"/>
          </a:xfrm>
          <a:prstGeom prst="rect">
            <a:avLst/>
          </a:prstGeom>
          <a:solidFill>
            <a:srgbClr val="171C62"/>
          </a:solidFill>
        </p:spPr>
        <p:txBody>
          <a:bodyPr wrap="square" rtlCol="0">
            <a:spAutoFit/>
          </a:bodyPr>
          <a:lstStyle/>
          <a:p>
            <a:pPr algn="ctr"/>
            <a:r>
              <a:rPr lang="en-US" b="1" dirty="0">
                <a:solidFill>
                  <a:schemeClr val="bg1"/>
                </a:solidFill>
                <a:latin typeface="Microsoft YaHei" panose="020B0503020204020204" pitchFamily="34" charset="-122"/>
                <a:ea typeface="Microsoft YaHei" panose="020B0503020204020204" pitchFamily="34" charset="-122"/>
              </a:rPr>
              <a:t>Conduct Churn Management</a:t>
            </a:r>
            <a:endParaRPr lang="x-none"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0147018"/>
      </p:ext>
    </p:extLst>
  </p:cSld>
  <p:clrMapOvr>
    <a:masterClrMapping/>
  </p:clrMapOvr>
  <mc:AlternateContent xmlns:mc="http://schemas.openxmlformats.org/markup-compatibility/2006" xmlns:p14="http://schemas.microsoft.com/office/powerpoint/2010/main">
    <mc:Choice Requires="p14">
      <p:transition p14:dur="0" advTm="2036"/>
    </mc:Choice>
    <mc:Fallback xmlns="">
      <p:transition advTm="203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Correlation&amp; Skewness&amp; Kurtosis</a:t>
            </a:r>
            <a:r>
              <a:rPr lang="zh-CN" altLang="en-US"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055A0758-2CA1-A64F-8867-8E2C8ABCDEF0}"/>
              </a:ext>
            </a:extLst>
          </p:cNvPr>
          <p:cNvPicPr>
            <a:picLocks noChangeAspect="1"/>
          </p:cNvPicPr>
          <p:nvPr/>
        </p:nvPicPr>
        <p:blipFill>
          <a:blip r:embed="rId5"/>
          <a:stretch>
            <a:fillRect/>
          </a:stretch>
        </p:blipFill>
        <p:spPr>
          <a:xfrm>
            <a:off x="7706268" y="641445"/>
            <a:ext cx="3696901" cy="2402078"/>
          </a:xfrm>
          <a:prstGeom prst="rect">
            <a:avLst/>
          </a:prstGeom>
        </p:spPr>
      </p:pic>
      <p:pic>
        <p:nvPicPr>
          <p:cNvPr id="3" name="Picture 2">
            <a:extLst>
              <a:ext uri="{FF2B5EF4-FFF2-40B4-BE49-F238E27FC236}">
                <a16:creationId xmlns:a16="http://schemas.microsoft.com/office/drawing/2014/main" id="{48149417-82F2-EC4F-897B-84A85C6145F3}"/>
              </a:ext>
            </a:extLst>
          </p:cNvPr>
          <p:cNvPicPr>
            <a:picLocks noChangeAspect="1"/>
          </p:cNvPicPr>
          <p:nvPr/>
        </p:nvPicPr>
        <p:blipFill>
          <a:blip r:embed="rId6"/>
          <a:stretch>
            <a:fillRect/>
          </a:stretch>
        </p:blipFill>
        <p:spPr>
          <a:xfrm>
            <a:off x="7706267" y="3492488"/>
            <a:ext cx="3696901" cy="2386455"/>
          </a:xfrm>
          <a:prstGeom prst="rect">
            <a:avLst/>
          </a:prstGeom>
        </p:spPr>
      </p:pic>
      <p:sp>
        <p:nvSpPr>
          <p:cNvPr id="17" name="TextBox 16">
            <a:extLst>
              <a:ext uri="{FF2B5EF4-FFF2-40B4-BE49-F238E27FC236}">
                <a16:creationId xmlns:a16="http://schemas.microsoft.com/office/drawing/2014/main" id="{0E741FA7-53B1-474E-9C4E-1CBC20912B0C}"/>
              </a:ext>
            </a:extLst>
          </p:cNvPr>
          <p:cNvSpPr txBox="1"/>
          <p:nvPr/>
        </p:nvSpPr>
        <p:spPr>
          <a:xfrm>
            <a:off x="8429360" y="3167390"/>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Skewness of all numeric data </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8F6A65C-F3F3-0C4D-94FA-028512CF5962}"/>
              </a:ext>
            </a:extLst>
          </p:cNvPr>
          <p:cNvSpPr txBox="1"/>
          <p:nvPr/>
        </p:nvSpPr>
        <p:spPr>
          <a:xfrm>
            <a:off x="8429360" y="5942431"/>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en-US" sz="1100" b="1" dirty="0">
                <a:solidFill>
                  <a:schemeClr val="bg1"/>
                </a:solidFill>
                <a:latin typeface="Microsoft YaHei" panose="020B0503020204020204" pitchFamily="34" charset="-122"/>
                <a:ea typeface="Microsoft YaHei" panose="020B0503020204020204" pitchFamily="34" charset="-122"/>
              </a:rPr>
              <a:t> Kurtosis </a:t>
            </a:r>
            <a:r>
              <a:rPr lang="en-US" altLang="zh-CN" sz="1100" b="1" dirty="0">
                <a:solidFill>
                  <a:schemeClr val="bg1"/>
                </a:solidFill>
                <a:latin typeface="Microsoft YaHei" panose="020B0503020204020204" pitchFamily="34" charset="-122"/>
                <a:ea typeface="Microsoft YaHei" panose="020B0503020204020204" pitchFamily="34" charset="-122"/>
              </a:rPr>
              <a:t>of all numeric data </a:t>
            </a:r>
            <a:endParaRPr lang="en-CN" sz="1100" b="1" dirty="0">
              <a:solidFill>
                <a:schemeClr val="bg1"/>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60D7EB7F-6CF9-AF40-B9A1-A892CA30C1D4}"/>
              </a:ext>
            </a:extLst>
          </p:cNvPr>
          <p:cNvPicPr>
            <a:picLocks noChangeAspect="1"/>
          </p:cNvPicPr>
          <p:nvPr/>
        </p:nvPicPr>
        <p:blipFill>
          <a:blip r:embed="rId7"/>
          <a:stretch>
            <a:fillRect/>
          </a:stretch>
        </p:blipFill>
        <p:spPr>
          <a:xfrm>
            <a:off x="1421401" y="641445"/>
            <a:ext cx="5857223" cy="4951061"/>
          </a:xfrm>
          <a:prstGeom prst="rect">
            <a:avLst/>
          </a:prstGeom>
        </p:spPr>
      </p:pic>
      <p:sp>
        <p:nvSpPr>
          <p:cNvPr id="22" name="TextBox 21">
            <a:extLst>
              <a:ext uri="{FF2B5EF4-FFF2-40B4-BE49-F238E27FC236}">
                <a16:creationId xmlns:a16="http://schemas.microsoft.com/office/drawing/2014/main" id="{4D81EA45-127E-FF45-83D8-86BF66EC86CD}"/>
              </a:ext>
            </a:extLst>
          </p:cNvPr>
          <p:cNvSpPr txBox="1"/>
          <p:nvPr/>
        </p:nvSpPr>
        <p:spPr>
          <a:xfrm>
            <a:off x="3040069" y="5716374"/>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Heat map of data correlation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90652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 Pair Plot</a:t>
            </a:r>
            <a:r>
              <a:rPr lang="zh-CN" altLang="en-US"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D4D25E0C-8219-9543-B407-13612C1747B4}"/>
              </a:ext>
            </a:extLst>
          </p:cNvPr>
          <p:cNvPicPr>
            <a:picLocks noChangeAspect="1"/>
          </p:cNvPicPr>
          <p:nvPr/>
        </p:nvPicPr>
        <p:blipFill>
          <a:blip r:embed="rId5"/>
          <a:stretch>
            <a:fillRect/>
          </a:stretch>
        </p:blipFill>
        <p:spPr>
          <a:xfrm>
            <a:off x="1271016" y="793858"/>
            <a:ext cx="5158870" cy="5097455"/>
          </a:xfrm>
          <a:prstGeom prst="rect">
            <a:avLst/>
          </a:prstGeom>
        </p:spPr>
      </p:pic>
      <p:pic>
        <p:nvPicPr>
          <p:cNvPr id="3" name="Picture 2">
            <a:extLst>
              <a:ext uri="{FF2B5EF4-FFF2-40B4-BE49-F238E27FC236}">
                <a16:creationId xmlns:a16="http://schemas.microsoft.com/office/drawing/2014/main" id="{740A701B-0F31-6A42-B752-18349CF70DA0}"/>
              </a:ext>
            </a:extLst>
          </p:cNvPr>
          <p:cNvPicPr>
            <a:picLocks noChangeAspect="1"/>
          </p:cNvPicPr>
          <p:nvPr/>
        </p:nvPicPr>
        <p:blipFill>
          <a:blip r:embed="rId6"/>
          <a:stretch>
            <a:fillRect/>
          </a:stretch>
        </p:blipFill>
        <p:spPr>
          <a:xfrm>
            <a:off x="6629483" y="793857"/>
            <a:ext cx="5354336" cy="5097456"/>
          </a:xfrm>
          <a:prstGeom prst="rect">
            <a:avLst/>
          </a:prstGeom>
        </p:spPr>
      </p:pic>
      <p:sp>
        <p:nvSpPr>
          <p:cNvPr id="17" name="TextBox 16">
            <a:extLst>
              <a:ext uri="{FF2B5EF4-FFF2-40B4-BE49-F238E27FC236}">
                <a16:creationId xmlns:a16="http://schemas.microsoft.com/office/drawing/2014/main" id="{C04924DB-CA10-2C42-9164-1107D00E4021}"/>
              </a:ext>
            </a:extLst>
          </p:cNvPr>
          <p:cNvSpPr txBox="1"/>
          <p:nvPr/>
        </p:nvSpPr>
        <p:spPr>
          <a:xfrm>
            <a:off x="4786057" y="6001312"/>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Pair Plot</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293684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6" y="103563"/>
            <a:ext cx="9945355"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 Simulated distribution curve of numerical variables </a:t>
            </a:r>
            <a:r>
              <a:rPr lang="zh-CN" altLang="en-US"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E8FB2F18-7B39-564F-8C54-1FE4EE9FF957}"/>
              </a:ext>
            </a:extLst>
          </p:cNvPr>
          <p:cNvPicPr>
            <a:picLocks noChangeAspect="1"/>
          </p:cNvPicPr>
          <p:nvPr/>
        </p:nvPicPr>
        <p:blipFill>
          <a:blip r:embed="rId5"/>
          <a:stretch>
            <a:fillRect/>
          </a:stretch>
        </p:blipFill>
        <p:spPr>
          <a:xfrm>
            <a:off x="1938889" y="791899"/>
            <a:ext cx="8314221" cy="5101374"/>
          </a:xfrm>
          <a:prstGeom prst="rect">
            <a:avLst/>
          </a:prstGeom>
        </p:spPr>
      </p:pic>
      <p:sp>
        <p:nvSpPr>
          <p:cNvPr id="15" name="TextBox 14">
            <a:extLst>
              <a:ext uri="{FF2B5EF4-FFF2-40B4-BE49-F238E27FC236}">
                <a16:creationId xmlns:a16="http://schemas.microsoft.com/office/drawing/2014/main" id="{612F6478-E06C-F94C-A36D-55CA479FDCB2}"/>
              </a:ext>
            </a:extLst>
          </p:cNvPr>
          <p:cNvSpPr txBox="1"/>
          <p:nvPr/>
        </p:nvSpPr>
        <p:spPr>
          <a:xfrm>
            <a:off x="4011721" y="6001312"/>
            <a:ext cx="4168556"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Simulated distribution curve of numerical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1592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6" y="103563"/>
            <a:ext cx="9732919"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 </a:t>
            </a:r>
            <a:r>
              <a:rPr lang="en-US" altLang="zh-CN" sz="14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r>
              <a:rPr lang="zh-CN" altLang="en-US" sz="1400"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308B81A4-0DD6-1944-9DF0-0FBAA23540A9}"/>
              </a:ext>
            </a:extLst>
          </p:cNvPr>
          <p:cNvPicPr>
            <a:picLocks noChangeAspect="1"/>
          </p:cNvPicPr>
          <p:nvPr/>
        </p:nvPicPr>
        <p:blipFill>
          <a:blip r:embed="rId5"/>
          <a:stretch>
            <a:fillRect/>
          </a:stretch>
        </p:blipFill>
        <p:spPr>
          <a:xfrm>
            <a:off x="1427512" y="883117"/>
            <a:ext cx="4127754" cy="932516"/>
          </a:xfrm>
          <a:prstGeom prst="rect">
            <a:avLst/>
          </a:prstGeom>
        </p:spPr>
      </p:pic>
      <p:pic>
        <p:nvPicPr>
          <p:cNvPr id="3" name="Picture 2">
            <a:extLst>
              <a:ext uri="{FF2B5EF4-FFF2-40B4-BE49-F238E27FC236}">
                <a16:creationId xmlns:a16="http://schemas.microsoft.com/office/drawing/2014/main" id="{4BE480F7-B160-EC4D-8688-7E7BBA1B12C3}"/>
              </a:ext>
            </a:extLst>
          </p:cNvPr>
          <p:cNvPicPr>
            <a:picLocks noChangeAspect="1"/>
          </p:cNvPicPr>
          <p:nvPr/>
        </p:nvPicPr>
        <p:blipFill>
          <a:blip r:embed="rId6"/>
          <a:stretch>
            <a:fillRect/>
          </a:stretch>
        </p:blipFill>
        <p:spPr>
          <a:xfrm>
            <a:off x="1427512" y="2906359"/>
            <a:ext cx="4127754" cy="933550"/>
          </a:xfrm>
          <a:prstGeom prst="rect">
            <a:avLst/>
          </a:prstGeom>
        </p:spPr>
      </p:pic>
      <p:pic>
        <p:nvPicPr>
          <p:cNvPr id="4" name="Picture 3">
            <a:extLst>
              <a:ext uri="{FF2B5EF4-FFF2-40B4-BE49-F238E27FC236}">
                <a16:creationId xmlns:a16="http://schemas.microsoft.com/office/drawing/2014/main" id="{C70FD021-9D72-4F48-A3B5-07F25A7AA507}"/>
              </a:ext>
            </a:extLst>
          </p:cNvPr>
          <p:cNvPicPr>
            <a:picLocks noChangeAspect="1"/>
          </p:cNvPicPr>
          <p:nvPr/>
        </p:nvPicPr>
        <p:blipFill>
          <a:blip r:embed="rId7"/>
          <a:stretch>
            <a:fillRect/>
          </a:stretch>
        </p:blipFill>
        <p:spPr>
          <a:xfrm>
            <a:off x="1427512" y="1894738"/>
            <a:ext cx="4127754" cy="932516"/>
          </a:xfrm>
          <a:prstGeom prst="rect">
            <a:avLst/>
          </a:prstGeom>
        </p:spPr>
      </p:pic>
      <p:pic>
        <p:nvPicPr>
          <p:cNvPr id="5" name="Picture 4">
            <a:extLst>
              <a:ext uri="{FF2B5EF4-FFF2-40B4-BE49-F238E27FC236}">
                <a16:creationId xmlns:a16="http://schemas.microsoft.com/office/drawing/2014/main" id="{E18BFCDB-52CA-EE4A-95A8-615139DF12A3}"/>
              </a:ext>
            </a:extLst>
          </p:cNvPr>
          <p:cNvPicPr>
            <a:picLocks noChangeAspect="1"/>
          </p:cNvPicPr>
          <p:nvPr/>
        </p:nvPicPr>
        <p:blipFill>
          <a:blip r:embed="rId8"/>
          <a:stretch>
            <a:fillRect/>
          </a:stretch>
        </p:blipFill>
        <p:spPr>
          <a:xfrm>
            <a:off x="1424344" y="3871057"/>
            <a:ext cx="4127754" cy="932516"/>
          </a:xfrm>
          <a:prstGeom prst="rect">
            <a:avLst/>
          </a:prstGeom>
        </p:spPr>
      </p:pic>
      <p:pic>
        <p:nvPicPr>
          <p:cNvPr id="6" name="Picture 5">
            <a:extLst>
              <a:ext uri="{FF2B5EF4-FFF2-40B4-BE49-F238E27FC236}">
                <a16:creationId xmlns:a16="http://schemas.microsoft.com/office/drawing/2014/main" id="{C20D3CBB-D2EA-B94A-9A09-FDB1624FACB3}"/>
              </a:ext>
            </a:extLst>
          </p:cNvPr>
          <p:cNvPicPr>
            <a:picLocks noChangeAspect="1"/>
          </p:cNvPicPr>
          <p:nvPr/>
        </p:nvPicPr>
        <p:blipFill>
          <a:blip r:embed="rId9"/>
          <a:stretch>
            <a:fillRect/>
          </a:stretch>
        </p:blipFill>
        <p:spPr>
          <a:xfrm>
            <a:off x="1424345" y="4866410"/>
            <a:ext cx="4127754" cy="932516"/>
          </a:xfrm>
          <a:prstGeom prst="rect">
            <a:avLst/>
          </a:prstGeom>
        </p:spPr>
      </p:pic>
      <p:sp>
        <p:nvSpPr>
          <p:cNvPr id="20" name="TextBox 19">
            <a:extLst>
              <a:ext uri="{FF2B5EF4-FFF2-40B4-BE49-F238E27FC236}">
                <a16:creationId xmlns:a16="http://schemas.microsoft.com/office/drawing/2014/main" id="{4FF42D2B-2EB0-AE43-A4AF-77F1A1227F22}"/>
              </a:ext>
            </a:extLst>
          </p:cNvPr>
          <p:cNvSpPr txBox="1"/>
          <p:nvPr/>
        </p:nvSpPr>
        <p:spPr>
          <a:xfrm>
            <a:off x="3369468" y="6003462"/>
            <a:ext cx="545306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numerical variables given different exited situation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96ECEF91-5B14-1B4A-8EDD-85B776BC73A4}"/>
              </a:ext>
            </a:extLst>
          </p:cNvPr>
          <p:cNvPicPr>
            <a:picLocks noChangeAspect="1"/>
          </p:cNvPicPr>
          <p:nvPr/>
        </p:nvPicPr>
        <p:blipFill>
          <a:blip r:embed="rId10"/>
          <a:stretch>
            <a:fillRect/>
          </a:stretch>
        </p:blipFill>
        <p:spPr>
          <a:xfrm>
            <a:off x="6096000" y="1414302"/>
            <a:ext cx="2804255" cy="2034460"/>
          </a:xfrm>
          <a:prstGeom prst="rect">
            <a:avLst/>
          </a:prstGeom>
        </p:spPr>
      </p:pic>
      <p:pic>
        <p:nvPicPr>
          <p:cNvPr id="13" name="Picture 12">
            <a:extLst>
              <a:ext uri="{FF2B5EF4-FFF2-40B4-BE49-F238E27FC236}">
                <a16:creationId xmlns:a16="http://schemas.microsoft.com/office/drawing/2014/main" id="{1529E72B-2C87-6A40-BEA7-CDDE5F57F74B}"/>
              </a:ext>
            </a:extLst>
          </p:cNvPr>
          <p:cNvPicPr>
            <a:picLocks noChangeAspect="1"/>
          </p:cNvPicPr>
          <p:nvPr/>
        </p:nvPicPr>
        <p:blipFill>
          <a:blip r:embed="rId11"/>
          <a:stretch>
            <a:fillRect/>
          </a:stretch>
        </p:blipFill>
        <p:spPr>
          <a:xfrm>
            <a:off x="9046798" y="1414303"/>
            <a:ext cx="2859241" cy="2034460"/>
          </a:xfrm>
          <a:prstGeom prst="rect">
            <a:avLst/>
          </a:prstGeom>
        </p:spPr>
      </p:pic>
      <p:pic>
        <p:nvPicPr>
          <p:cNvPr id="15" name="Picture 14">
            <a:extLst>
              <a:ext uri="{FF2B5EF4-FFF2-40B4-BE49-F238E27FC236}">
                <a16:creationId xmlns:a16="http://schemas.microsoft.com/office/drawing/2014/main" id="{B31871F1-CBCA-304C-A5CB-05A0124ACCC0}"/>
              </a:ext>
            </a:extLst>
          </p:cNvPr>
          <p:cNvPicPr>
            <a:picLocks noChangeAspect="1"/>
          </p:cNvPicPr>
          <p:nvPr/>
        </p:nvPicPr>
        <p:blipFill>
          <a:blip r:embed="rId12"/>
          <a:stretch>
            <a:fillRect/>
          </a:stretch>
        </p:blipFill>
        <p:spPr>
          <a:xfrm>
            <a:off x="6096000" y="3407232"/>
            <a:ext cx="2804255" cy="2075149"/>
          </a:xfrm>
          <a:prstGeom prst="rect">
            <a:avLst/>
          </a:prstGeom>
        </p:spPr>
      </p:pic>
      <p:pic>
        <p:nvPicPr>
          <p:cNvPr id="17" name="Picture 16">
            <a:extLst>
              <a:ext uri="{FF2B5EF4-FFF2-40B4-BE49-F238E27FC236}">
                <a16:creationId xmlns:a16="http://schemas.microsoft.com/office/drawing/2014/main" id="{03E4FAFA-78FA-EC4B-9C24-322F620C1BB4}"/>
              </a:ext>
            </a:extLst>
          </p:cNvPr>
          <p:cNvPicPr>
            <a:picLocks noChangeAspect="1"/>
          </p:cNvPicPr>
          <p:nvPr/>
        </p:nvPicPr>
        <p:blipFill>
          <a:blip r:embed="rId13"/>
          <a:stretch>
            <a:fillRect/>
          </a:stretch>
        </p:blipFill>
        <p:spPr>
          <a:xfrm>
            <a:off x="9046798" y="3315122"/>
            <a:ext cx="2928729" cy="2167259"/>
          </a:xfrm>
          <a:prstGeom prst="rect">
            <a:avLst/>
          </a:prstGeom>
        </p:spPr>
      </p:pic>
    </p:spTree>
    <p:extLst>
      <p:ext uri="{BB962C8B-B14F-4D97-AF65-F5344CB8AC3E}">
        <p14:creationId xmlns:p14="http://schemas.microsoft.com/office/powerpoint/2010/main" val="30747868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 Categorical variables Summary</a:t>
            </a:r>
            <a:r>
              <a:rPr lang="zh-CN" altLang="en-US"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Picture 2">
            <a:extLst>
              <a:ext uri="{FF2B5EF4-FFF2-40B4-BE49-F238E27FC236}">
                <a16:creationId xmlns:a16="http://schemas.microsoft.com/office/drawing/2014/main" id="{AB43C813-91C3-824C-BB1F-F8DC2FA4EDD4}"/>
              </a:ext>
            </a:extLst>
          </p:cNvPr>
          <p:cNvPicPr>
            <a:picLocks noChangeAspect="1"/>
          </p:cNvPicPr>
          <p:nvPr/>
        </p:nvPicPr>
        <p:blipFill>
          <a:blip r:embed="rId5"/>
          <a:stretch>
            <a:fillRect/>
          </a:stretch>
        </p:blipFill>
        <p:spPr>
          <a:xfrm>
            <a:off x="1803678" y="674610"/>
            <a:ext cx="8584643" cy="5445318"/>
          </a:xfrm>
          <a:prstGeom prst="rect">
            <a:avLst/>
          </a:prstGeom>
        </p:spPr>
      </p:pic>
      <p:sp>
        <p:nvSpPr>
          <p:cNvPr id="17" name="TextBox 16">
            <a:extLst>
              <a:ext uri="{FF2B5EF4-FFF2-40B4-BE49-F238E27FC236}">
                <a16:creationId xmlns:a16="http://schemas.microsoft.com/office/drawing/2014/main" id="{4C51C5B1-E116-F74F-9727-6DBD5871FD7B}"/>
              </a:ext>
            </a:extLst>
          </p:cNvPr>
          <p:cNvSpPr txBox="1"/>
          <p:nvPr/>
        </p:nvSpPr>
        <p:spPr>
          <a:xfrm>
            <a:off x="8236486" y="5164915"/>
            <a:ext cx="3166683"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Distribution of categorical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84232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6" y="103563"/>
            <a:ext cx="9042215"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 Success probability of categorical variables </a:t>
            </a:r>
            <a:r>
              <a:rPr lang="zh-CN" altLang="en-US" b="1" dirty="0">
                <a:solidFill>
                  <a:schemeClr val="bg1"/>
                </a:solidFill>
                <a:latin typeface="Microsoft YaHei" panose="020B0503020204020204" pitchFamily="34" charset="-122"/>
                <a:ea typeface="Microsoft YaHei" panose="020B0503020204020204" pitchFamily="34" charset="-122"/>
              </a:rPr>
              <a: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Picture 2">
            <a:extLst>
              <a:ext uri="{FF2B5EF4-FFF2-40B4-BE49-F238E27FC236}">
                <a16:creationId xmlns:a16="http://schemas.microsoft.com/office/drawing/2014/main" id="{D5C3E9A8-2BCE-3740-85EE-828335C33A9F}"/>
              </a:ext>
            </a:extLst>
          </p:cNvPr>
          <p:cNvPicPr>
            <a:picLocks noChangeAspect="1"/>
          </p:cNvPicPr>
          <p:nvPr/>
        </p:nvPicPr>
        <p:blipFill>
          <a:blip r:embed="rId5"/>
          <a:stretch>
            <a:fillRect/>
          </a:stretch>
        </p:blipFill>
        <p:spPr>
          <a:xfrm>
            <a:off x="9051493" y="1438866"/>
            <a:ext cx="2840180" cy="3328724"/>
          </a:xfrm>
          <a:prstGeom prst="rect">
            <a:avLst/>
          </a:prstGeom>
        </p:spPr>
      </p:pic>
      <p:pic>
        <p:nvPicPr>
          <p:cNvPr id="4" name="Picture 3">
            <a:extLst>
              <a:ext uri="{FF2B5EF4-FFF2-40B4-BE49-F238E27FC236}">
                <a16:creationId xmlns:a16="http://schemas.microsoft.com/office/drawing/2014/main" id="{B73D9BD8-FE68-D64E-816B-C8AC7563996A}"/>
              </a:ext>
            </a:extLst>
          </p:cNvPr>
          <p:cNvPicPr>
            <a:picLocks noChangeAspect="1"/>
          </p:cNvPicPr>
          <p:nvPr/>
        </p:nvPicPr>
        <p:blipFill>
          <a:blip r:embed="rId6"/>
          <a:stretch>
            <a:fillRect/>
          </a:stretch>
        </p:blipFill>
        <p:spPr>
          <a:xfrm>
            <a:off x="1481327" y="973422"/>
            <a:ext cx="2277657" cy="2277657"/>
          </a:xfrm>
          <a:prstGeom prst="rect">
            <a:avLst/>
          </a:prstGeom>
        </p:spPr>
      </p:pic>
      <p:pic>
        <p:nvPicPr>
          <p:cNvPr id="5" name="Picture 4">
            <a:extLst>
              <a:ext uri="{FF2B5EF4-FFF2-40B4-BE49-F238E27FC236}">
                <a16:creationId xmlns:a16="http://schemas.microsoft.com/office/drawing/2014/main" id="{79E1214D-5182-774C-9960-8B697D19B97D}"/>
              </a:ext>
            </a:extLst>
          </p:cNvPr>
          <p:cNvPicPr>
            <a:picLocks noChangeAspect="1"/>
          </p:cNvPicPr>
          <p:nvPr/>
        </p:nvPicPr>
        <p:blipFill>
          <a:blip r:embed="rId7"/>
          <a:stretch>
            <a:fillRect/>
          </a:stretch>
        </p:blipFill>
        <p:spPr>
          <a:xfrm>
            <a:off x="3967695" y="891927"/>
            <a:ext cx="2359152" cy="2359152"/>
          </a:xfrm>
          <a:prstGeom prst="rect">
            <a:avLst/>
          </a:prstGeom>
        </p:spPr>
      </p:pic>
      <p:pic>
        <p:nvPicPr>
          <p:cNvPr id="6" name="Picture 5">
            <a:extLst>
              <a:ext uri="{FF2B5EF4-FFF2-40B4-BE49-F238E27FC236}">
                <a16:creationId xmlns:a16="http://schemas.microsoft.com/office/drawing/2014/main" id="{74E9D6B5-6D34-8648-846D-D733E8496762}"/>
              </a:ext>
            </a:extLst>
          </p:cNvPr>
          <p:cNvPicPr>
            <a:picLocks noChangeAspect="1"/>
          </p:cNvPicPr>
          <p:nvPr/>
        </p:nvPicPr>
        <p:blipFill>
          <a:blip r:embed="rId8"/>
          <a:stretch>
            <a:fillRect/>
          </a:stretch>
        </p:blipFill>
        <p:spPr>
          <a:xfrm>
            <a:off x="6535558" y="826650"/>
            <a:ext cx="2515935" cy="2515935"/>
          </a:xfrm>
          <a:prstGeom prst="rect">
            <a:avLst/>
          </a:prstGeom>
        </p:spPr>
      </p:pic>
      <p:pic>
        <p:nvPicPr>
          <p:cNvPr id="7" name="Picture 6">
            <a:extLst>
              <a:ext uri="{FF2B5EF4-FFF2-40B4-BE49-F238E27FC236}">
                <a16:creationId xmlns:a16="http://schemas.microsoft.com/office/drawing/2014/main" id="{4DEBC7C6-3F91-224E-B0B8-8AA57BB10B77}"/>
              </a:ext>
            </a:extLst>
          </p:cNvPr>
          <p:cNvPicPr>
            <a:picLocks noChangeAspect="1"/>
          </p:cNvPicPr>
          <p:nvPr/>
        </p:nvPicPr>
        <p:blipFill>
          <a:blip r:embed="rId9"/>
          <a:stretch>
            <a:fillRect/>
          </a:stretch>
        </p:blipFill>
        <p:spPr>
          <a:xfrm>
            <a:off x="1570899" y="3539712"/>
            <a:ext cx="2277658" cy="2277658"/>
          </a:xfrm>
          <a:prstGeom prst="rect">
            <a:avLst/>
          </a:prstGeom>
        </p:spPr>
      </p:pic>
      <p:pic>
        <p:nvPicPr>
          <p:cNvPr id="11" name="Picture 10">
            <a:extLst>
              <a:ext uri="{FF2B5EF4-FFF2-40B4-BE49-F238E27FC236}">
                <a16:creationId xmlns:a16="http://schemas.microsoft.com/office/drawing/2014/main" id="{F08D13E2-4E2E-0047-B910-87449615FF54}"/>
              </a:ext>
            </a:extLst>
          </p:cNvPr>
          <p:cNvPicPr>
            <a:picLocks noChangeAspect="1"/>
          </p:cNvPicPr>
          <p:nvPr/>
        </p:nvPicPr>
        <p:blipFill>
          <a:blip r:embed="rId10"/>
          <a:stretch>
            <a:fillRect/>
          </a:stretch>
        </p:blipFill>
        <p:spPr>
          <a:xfrm>
            <a:off x="3967695" y="3458219"/>
            <a:ext cx="2359151" cy="2359151"/>
          </a:xfrm>
          <a:prstGeom prst="rect">
            <a:avLst/>
          </a:prstGeom>
        </p:spPr>
      </p:pic>
      <p:pic>
        <p:nvPicPr>
          <p:cNvPr id="12" name="Picture 11">
            <a:extLst>
              <a:ext uri="{FF2B5EF4-FFF2-40B4-BE49-F238E27FC236}">
                <a16:creationId xmlns:a16="http://schemas.microsoft.com/office/drawing/2014/main" id="{355C5EA1-EC5F-D043-9B65-519E75F3B10A}"/>
              </a:ext>
            </a:extLst>
          </p:cNvPr>
          <p:cNvPicPr>
            <a:picLocks noChangeAspect="1"/>
          </p:cNvPicPr>
          <p:nvPr/>
        </p:nvPicPr>
        <p:blipFill>
          <a:blip r:embed="rId11"/>
          <a:stretch>
            <a:fillRect/>
          </a:stretch>
        </p:blipFill>
        <p:spPr>
          <a:xfrm>
            <a:off x="6326845" y="3293112"/>
            <a:ext cx="2515935" cy="2515935"/>
          </a:xfrm>
          <a:prstGeom prst="rect">
            <a:avLst/>
          </a:prstGeom>
        </p:spPr>
      </p:pic>
      <p:sp>
        <p:nvSpPr>
          <p:cNvPr id="22" name="TextBox 21">
            <a:extLst>
              <a:ext uri="{FF2B5EF4-FFF2-40B4-BE49-F238E27FC236}">
                <a16:creationId xmlns:a16="http://schemas.microsoft.com/office/drawing/2014/main" id="{909C90AE-DBAE-9E40-9107-6A829F39CE20}"/>
              </a:ext>
            </a:extLst>
          </p:cNvPr>
          <p:cNvSpPr txBox="1"/>
          <p:nvPr/>
        </p:nvSpPr>
        <p:spPr>
          <a:xfrm>
            <a:off x="4272040" y="5933511"/>
            <a:ext cx="3647919"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Success probability of categorical variables </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8462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10485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Model Building - Customer Segmentation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pic>
        <p:nvPicPr>
          <p:cNvPr id="3" name="Picture 2" descr="A picture containing toy, room, bedroom, computer&#10;&#10;Description automatically generated">
            <a:extLst>
              <a:ext uri="{FF2B5EF4-FFF2-40B4-BE49-F238E27FC236}">
                <a16:creationId xmlns:a16="http://schemas.microsoft.com/office/drawing/2014/main" id="{5E5DFD8C-F81C-7543-9E2A-1869365AF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110" y="1147243"/>
            <a:ext cx="10286994" cy="4808713"/>
          </a:xfrm>
          <a:prstGeom prst="rect">
            <a:avLst/>
          </a:prstGeom>
        </p:spPr>
      </p:pic>
      <p:sp>
        <p:nvSpPr>
          <p:cNvPr id="18" name="Rectangle 17">
            <a:extLst>
              <a:ext uri="{FF2B5EF4-FFF2-40B4-BE49-F238E27FC236}">
                <a16:creationId xmlns:a16="http://schemas.microsoft.com/office/drawing/2014/main" id="{4697E8C8-E534-814B-BB1C-D6AE0235FAA6}"/>
              </a:ext>
            </a:extLst>
          </p:cNvPr>
          <p:cNvSpPr/>
          <p:nvPr/>
        </p:nvSpPr>
        <p:spPr>
          <a:xfrm>
            <a:off x="1245200" y="1133532"/>
            <a:ext cx="10292904" cy="482242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Rectangle 3">
            <a:extLst>
              <a:ext uri="{FF2B5EF4-FFF2-40B4-BE49-F238E27FC236}">
                <a16:creationId xmlns:a16="http://schemas.microsoft.com/office/drawing/2014/main" id="{72E16CE3-C6AF-4D49-B649-8274564DC51A}"/>
              </a:ext>
            </a:extLst>
          </p:cNvPr>
          <p:cNvSpPr/>
          <p:nvPr/>
        </p:nvSpPr>
        <p:spPr>
          <a:xfrm>
            <a:off x="3898502" y="2885170"/>
            <a:ext cx="5203476" cy="584775"/>
          </a:xfrm>
          <a:prstGeom prst="rect">
            <a:avLst/>
          </a:prstGeom>
        </p:spPr>
        <p:txBody>
          <a:bodyPr wrap="none">
            <a:spAutoFit/>
          </a:bodyPr>
          <a:lstStyle/>
          <a:p>
            <a:r>
              <a:rPr lang="en-US" sz="3200" b="1" u="sng" dirty="0">
                <a:solidFill>
                  <a:schemeClr val="bg1"/>
                </a:solidFill>
                <a:latin typeface="Microsoft YaHei" panose="020B0503020204020204" pitchFamily="34" charset="-122"/>
                <a:ea typeface="Microsoft YaHei" panose="020B0503020204020204" pitchFamily="34" charset="-122"/>
              </a:rPr>
              <a:t>Customer Segmentation</a:t>
            </a:r>
            <a:endParaRPr lang="en-CN" sz="3200" u="sng" dirty="0"/>
          </a:p>
        </p:txBody>
      </p:sp>
      <p:sp>
        <p:nvSpPr>
          <p:cNvPr id="20" name="Rectangle 19">
            <a:extLst>
              <a:ext uri="{FF2B5EF4-FFF2-40B4-BE49-F238E27FC236}">
                <a16:creationId xmlns:a16="http://schemas.microsoft.com/office/drawing/2014/main" id="{C867EA7A-F6EE-5F4D-9C04-8399457B7EEF}"/>
              </a:ext>
            </a:extLst>
          </p:cNvPr>
          <p:cNvSpPr/>
          <p:nvPr/>
        </p:nvSpPr>
        <p:spPr>
          <a:xfrm>
            <a:off x="2572163" y="3657489"/>
            <a:ext cx="8496745" cy="1200329"/>
          </a:xfrm>
          <a:prstGeom prst="rect">
            <a:avLst/>
          </a:prstGeom>
        </p:spPr>
        <p:txBody>
          <a:bodyPr wrap="square">
            <a:spAutoFit/>
          </a:bodyPr>
          <a:lstStyle/>
          <a:p>
            <a:r>
              <a:rPr lang="en-US" b="1" dirty="0">
                <a:solidFill>
                  <a:schemeClr val="bg1"/>
                </a:solidFill>
                <a:latin typeface="Apple Braille" pitchFamily="2" charset="0"/>
                <a:ea typeface="Times New Roman" panose="02020603050405020304" pitchFamily="18" charset="0"/>
              </a:rPr>
              <a:t>This part introduces how we implement customer segmentation to dive customers into groups based on their personal information and purchase patterns so that we can identify the profitable groups when they tend to churn.</a:t>
            </a:r>
            <a:endParaRPr lang="en-CN" b="1" dirty="0">
              <a:solidFill>
                <a:schemeClr val="bg1"/>
              </a:solidFill>
              <a:latin typeface="Apple Braille" pitchFamily="2" charset="0"/>
              <a:ea typeface="Times New Roman" panose="02020603050405020304" pitchFamily="18" charset="0"/>
            </a:endParaRPr>
          </a:p>
        </p:txBody>
      </p:sp>
    </p:spTree>
    <p:extLst>
      <p:ext uri="{BB962C8B-B14F-4D97-AF65-F5344CB8AC3E}">
        <p14:creationId xmlns:p14="http://schemas.microsoft.com/office/powerpoint/2010/main" val="12596607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9619878"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 Customer Segmentation</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sz="1600" b="1" dirty="0">
                <a:solidFill>
                  <a:schemeClr val="bg1"/>
                </a:solidFill>
                <a:latin typeface="Microsoft YaHei" panose="020B0503020204020204" pitchFamily="34" charset="-122"/>
                <a:ea typeface="Microsoft YaHei" panose="020B0503020204020204" pitchFamily="34" charset="-122"/>
              </a:rPr>
              <a:t>Clustering Algorithm - Partitioning Around Medoids (PAM)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17" name="TextBox 16">
            <a:extLst>
              <a:ext uri="{FF2B5EF4-FFF2-40B4-BE49-F238E27FC236}">
                <a16:creationId xmlns:a16="http://schemas.microsoft.com/office/drawing/2014/main" id="{328663B8-39EB-A341-9B58-80C8F5D6704F}"/>
              </a:ext>
            </a:extLst>
          </p:cNvPr>
          <p:cNvSpPr txBox="1"/>
          <p:nvPr/>
        </p:nvSpPr>
        <p:spPr>
          <a:xfrm>
            <a:off x="1794787" y="1843525"/>
            <a:ext cx="5354543" cy="369332"/>
          </a:xfrm>
          <a:prstGeom prst="rect">
            <a:avLst/>
          </a:prstGeom>
          <a:noFill/>
        </p:spPr>
        <p:txBody>
          <a:bodyPr wrap="none" rtlCol="0">
            <a:spAutoFit/>
          </a:bodyPr>
          <a:lstStyle/>
          <a:p>
            <a:r>
              <a:rPr lang="en-US" dirty="0">
                <a:latin typeface="Microsoft YaHei" panose="020B0503020204020204" pitchFamily="34" charset="-122"/>
                <a:ea typeface="Microsoft YaHei" panose="020B0503020204020204" pitchFamily="34" charset="-122"/>
              </a:rPr>
              <a:t>The method partitions our data into k clusters. </a:t>
            </a:r>
            <a:endParaRPr lang="en-CN"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7094D3A1-7634-EA46-A093-2E2E862D8B6D}"/>
              </a:ext>
            </a:extLst>
          </p:cNvPr>
          <p:cNvSpPr txBox="1"/>
          <p:nvPr/>
        </p:nvSpPr>
        <p:spPr>
          <a:xfrm>
            <a:off x="1794787" y="2935903"/>
            <a:ext cx="9968845" cy="1477328"/>
          </a:xfrm>
          <a:prstGeom prst="rect">
            <a:avLst/>
          </a:prstGeom>
          <a:noFill/>
        </p:spPr>
        <p:txBody>
          <a:bodyPr wrap="square" rtlCol="0">
            <a:spAutoFit/>
          </a:bodyPr>
          <a:lstStyle/>
          <a:p>
            <a:pPr marL="285750" indent="-285750">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The dataset is mixed with both numerical and categorical values – “Gower Distance”.</a:t>
            </a:r>
          </a:p>
          <a:p>
            <a:endParaRPr lang="en-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K-Means which uses mean value as the clustering centroid is very sensitive to outliers in the dataset. </a:t>
            </a:r>
            <a:endParaRPr lang="en-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1DD9E256-A3A0-8449-A529-D98E0BFFE8F9}"/>
              </a:ext>
            </a:extLst>
          </p:cNvPr>
          <p:cNvSpPr txBox="1"/>
          <p:nvPr/>
        </p:nvSpPr>
        <p:spPr>
          <a:xfrm>
            <a:off x="1352283" y="4836952"/>
            <a:ext cx="10693692" cy="369332"/>
          </a:xfrm>
          <a:prstGeom prst="rect">
            <a:avLst/>
          </a:prstGeom>
          <a:noFill/>
        </p:spPr>
        <p:txBody>
          <a:bodyPr wrap="square" rtlCol="0">
            <a:spAutoFit/>
          </a:bodyPr>
          <a:lstStyle/>
          <a:p>
            <a:r>
              <a:rPr lang="en-CN" dirty="0">
                <a:latin typeface="Microsoft YaHei" panose="020B0503020204020204" pitchFamily="34" charset="-122"/>
                <a:ea typeface="Microsoft YaHei" panose="020B0503020204020204" pitchFamily="34" charset="-122"/>
              </a:rPr>
              <a:t>Obtain a clear and separated group of clusters with understandable and representable features.</a:t>
            </a:r>
          </a:p>
        </p:txBody>
      </p:sp>
      <p:sp>
        <p:nvSpPr>
          <p:cNvPr id="24" name="矩形 17">
            <a:extLst>
              <a:ext uri="{FF2B5EF4-FFF2-40B4-BE49-F238E27FC236}">
                <a16:creationId xmlns:a16="http://schemas.microsoft.com/office/drawing/2014/main" id="{43582BFE-63F8-494D-AD14-6B1F520D375D}"/>
              </a:ext>
            </a:extLst>
          </p:cNvPr>
          <p:cNvSpPr/>
          <p:nvPr/>
        </p:nvSpPr>
        <p:spPr>
          <a:xfrm>
            <a:off x="1352283" y="1374717"/>
            <a:ext cx="3503460"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Partitioning Around Medoids (PAM):</a:t>
            </a:r>
          </a:p>
        </p:txBody>
      </p:sp>
      <p:sp>
        <p:nvSpPr>
          <p:cNvPr id="25" name="矩形 17">
            <a:extLst>
              <a:ext uri="{FF2B5EF4-FFF2-40B4-BE49-F238E27FC236}">
                <a16:creationId xmlns:a16="http://schemas.microsoft.com/office/drawing/2014/main" id="{EF02CBF7-01A9-034D-9558-66851680F583}"/>
              </a:ext>
            </a:extLst>
          </p:cNvPr>
          <p:cNvSpPr/>
          <p:nvPr/>
        </p:nvSpPr>
        <p:spPr>
          <a:xfrm>
            <a:off x="1352283" y="2509927"/>
            <a:ext cx="3187796"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Why do we not choose K-Means?</a:t>
            </a:r>
          </a:p>
        </p:txBody>
      </p:sp>
      <p:sp>
        <p:nvSpPr>
          <p:cNvPr id="31" name="矩形 17">
            <a:extLst>
              <a:ext uri="{FF2B5EF4-FFF2-40B4-BE49-F238E27FC236}">
                <a16:creationId xmlns:a16="http://schemas.microsoft.com/office/drawing/2014/main" id="{ACD724F3-5638-8546-9B7C-693A2B1ADC32}"/>
              </a:ext>
            </a:extLst>
          </p:cNvPr>
          <p:cNvSpPr/>
          <p:nvPr/>
        </p:nvSpPr>
        <p:spPr>
          <a:xfrm>
            <a:off x="1352283" y="4303101"/>
            <a:ext cx="2066143"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Clustering objective?</a:t>
            </a:r>
          </a:p>
        </p:txBody>
      </p:sp>
    </p:spTree>
    <p:extLst>
      <p:ext uri="{BB962C8B-B14F-4D97-AF65-F5344CB8AC3E}">
        <p14:creationId xmlns:p14="http://schemas.microsoft.com/office/powerpoint/2010/main" val="41436085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6438237"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Optimal number of clusters</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18" name="TextBox 17">
            <a:extLst>
              <a:ext uri="{FF2B5EF4-FFF2-40B4-BE49-F238E27FC236}">
                <a16:creationId xmlns:a16="http://schemas.microsoft.com/office/drawing/2014/main" id="{340D0EE5-B0D5-6A44-B358-3A579817132B}"/>
              </a:ext>
            </a:extLst>
          </p:cNvPr>
          <p:cNvSpPr txBox="1"/>
          <p:nvPr/>
        </p:nvSpPr>
        <p:spPr>
          <a:xfrm>
            <a:off x="1352283" y="1792883"/>
            <a:ext cx="10693692"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A value used to quantity how well the clustering has performed by studying the separation distance between the resulting clusters. </a:t>
            </a:r>
            <a:endParaRPr lang="en-CN" dirty="0">
              <a:latin typeface="Microsoft YaHei" panose="020B0503020204020204" pitchFamily="34" charset="-122"/>
              <a:ea typeface="Microsoft YaHei" panose="020B0503020204020204" pitchFamily="34" charset="-122"/>
            </a:endParaRPr>
          </a:p>
        </p:txBody>
      </p:sp>
      <p:pic>
        <p:nvPicPr>
          <p:cNvPr id="20" name="Picture 19" descr="Chart, line chart&#10;&#10;Description automatically generated">
            <a:extLst>
              <a:ext uri="{FF2B5EF4-FFF2-40B4-BE49-F238E27FC236}">
                <a16:creationId xmlns:a16="http://schemas.microsoft.com/office/drawing/2014/main" id="{FAF6598A-F589-8142-9D42-14539100541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52283" y="2852958"/>
            <a:ext cx="4042631" cy="2658155"/>
          </a:xfrm>
          <a:prstGeom prst="rect">
            <a:avLst/>
          </a:prstGeom>
        </p:spPr>
      </p:pic>
      <p:sp>
        <p:nvSpPr>
          <p:cNvPr id="22" name="TextBox 21">
            <a:extLst>
              <a:ext uri="{FF2B5EF4-FFF2-40B4-BE49-F238E27FC236}">
                <a16:creationId xmlns:a16="http://schemas.microsoft.com/office/drawing/2014/main" id="{0A73E98D-3280-1A4A-A76C-50B2E939E782}"/>
              </a:ext>
            </a:extLst>
          </p:cNvPr>
          <p:cNvSpPr txBox="1"/>
          <p:nvPr/>
        </p:nvSpPr>
        <p:spPr>
          <a:xfrm>
            <a:off x="5633337" y="3520208"/>
            <a:ext cx="6202170" cy="1200329"/>
          </a:xfrm>
          <a:prstGeom prst="rect">
            <a:avLst/>
          </a:prstGeom>
          <a:noFill/>
        </p:spPr>
        <p:txBody>
          <a:bodyPr wrap="square" rtlCol="0">
            <a:spAutoFit/>
          </a:bodyPr>
          <a:lstStyle/>
          <a:p>
            <a:r>
              <a:rPr lang="en-CN" dirty="0">
                <a:latin typeface="Microsoft YaHei" panose="020B0503020204020204" pitchFamily="34" charset="-122"/>
                <a:ea typeface="Microsoft YaHei" panose="020B0503020204020204" pitchFamily="34" charset="-122"/>
              </a:rPr>
              <a:t>K=5 has the highest </a:t>
            </a:r>
            <a:r>
              <a:rPr lang="en-US" dirty="0">
                <a:latin typeface="Microsoft YaHei" panose="020B0503020204020204" pitchFamily="34" charset="-122"/>
                <a:ea typeface="Microsoft YaHei" panose="020B0503020204020204" pitchFamily="34" charset="-122"/>
              </a:rPr>
              <a:t>Silhouette Width 0.27</a:t>
            </a: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Thus, we cluster our customers into</a:t>
            </a:r>
            <a:r>
              <a:rPr lang="en-CN" dirty="0">
                <a:latin typeface="Microsoft YaHei" panose="020B0503020204020204" pitchFamily="34" charset="-122"/>
                <a:ea typeface="Microsoft YaHei" panose="020B0503020204020204" pitchFamily="34" charset="-122"/>
              </a:rPr>
              <a:t> 5 different subgroups.</a:t>
            </a:r>
          </a:p>
        </p:txBody>
      </p:sp>
      <p:sp>
        <p:nvSpPr>
          <p:cNvPr id="23" name="矩形 17">
            <a:extLst>
              <a:ext uri="{FF2B5EF4-FFF2-40B4-BE49-F238E27FC236}">
                <a16:creationId xmlns:a16="http://schemas.microsoft.com/office/drawing/2014/main" id="{EDABA0E6-0900-8D4B-AAC6-BA1939D0878D}"/>
              </a:ext>
            </a:extLst>
          </p:cNvPr>
          <p:cNvSpPr/>
          <p:nvPr/>
        </p:nvSpPr>
        <p:spPr>
          <a:xfrm>
            <a:off x="1352283" y="1313325"/>
            <a:ext cx="2189254"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Silhouette Coefficient:</a:t>
            </a:r>
          </a:p>
        </p:txBody>
      </p:sp>
      <p:sp>
        <p:nvSpPr>
          <p:cNvPr id="24" name="TextBox 19">
            <a:extLst>
              <a:ext uri="{FF2B5EF4-FFF2-40B4-BE49-F238E27FC236}">
                <a16:creationId xmlns:a16="http://schemas.microsoft.com/office/drawing/2014/main" id="{BD2D6F72-9F65-C14A-8074-542A23767CFD}"/>
              </a:ext>
            </a:extLst>
          </p:cNvPr>
          <p:cNvSpPr txBox="1"/>
          <p:nvPr/>
        </p:nvSpPr>
        <p:spPr>
          <a:xfrm>
            <a:off x="1843349" y="5596330"/>
            <a:ext cx="339637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Plot of </a:t>
            </a:r>
            <a:r>
              <a:rPr lang="en-US" altLang="zh-CN" sz="1100" b="1" dirty="0">
                <a:solidFill>
                  <a:prstClr val="white"/>
                </a:solidFill>
                <a:latin typeface="Microsoft YaHei" panose="020B0503020204020204" pitchFamily="34" charset="-122"/>
                <a:ea typeface="Microsoft YaHei" panose="020B0503020204020204" pitchFamily="34" charset="-122"/>
              </a:rPr>
              <a:t>Silhouette Coefficient K=1 to 5 </a:t>
            </a:r>
            <a:r>
              <a:rPr lang="en-US" altLang="zh-CN" sz="1100" b="1" dirty="0">
                <a:solidFill>
                  <a:schemeClr val="bg1"/>
                </a:solidFill>
                <a:latin typeface="Microsoft YaHei" panose="020B0503020204020204" pitchFamily="34" charset="-122"/>
                <a:ea typeface="Microsoft YaHei" panose="020B0503020204020204" pitchFamily="34" charset="-122"/>
              </a:rPr>
              <a:t> </a:t>
            </a:r>
            <a:endParaRPr lang="en-CN" sz="1100" b="1" dirty="0">
              <a:solidFill>
                <a:schemeClr val="bg1"/>
              </a:solidFill>
              <a:latin typeface="Microsoft YaHei" panose="020B0503020204020204" pitchFamily="34" charset="-122"/>
              <a:ea typeface="Microsoft YaHei" panose="020B0503020204020204" pitchFamily="34" charset="-122"/>
            </a:endParaRPr>
          </a:p>
        </p:txBody>
      </p:sp>
      <p:cxnSp>
        <p:nvCxnSpPr>
          <p:cNvPr id="3" name="Straight Connector 2">
            <a:extLst>
              <a:ext uri="{FF2B5EF4-FFF2-40B4-BE49-F238E27FC236}">
                <a16:creationId xmlns:a16="http://schemas.microsoft.com/office/drawing/2014/main" id="{D8AB9B16-BF6E-8043-8DF0-98B58629CDC9}"/>
              </a:ext>
            </a:extLst>
          </p:cNvPr>
          <p:cNvCxnSpPr/>
          <p:nvPr/>
        </p:nvCxnSpPr>
        <p:spPr>
          <a:xfrm>
            <a:off x="1284645" y="2654261"/>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1402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75153"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 </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Portrait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pic>
        <p:nvPicPr>
          <p:cNvPr id="31" name="Picture 30" descr="Text, letter&#10;&#10;Description automatically generated">
            <a:extLst>
              <a:ext uri="{FF2B5EF4-FFF2-40B4-BE49-F238E27FC236}">
                <a16:creationId xmlns:a16="http://schemas.microsoft.com/office/drawing/2014/main" id="{66E38BCD-4515-9F4D-9FBA-96BABA1D756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39383" y="3526252"/>
            <a:ext cx="8243529" cy="2627411"/>
          </a:xfrm>
          <a:prstGeom prst="rect">
            <a:avLst/>
          </a:prstGeom>
        </p:spPr>
      </p:pic>
      <p:sp>
        <p:nvSpPr>
          <p:cNvPr id="33" name="矩形 17">
            <a:extLst>
              <a:ext uri="{FF2B5EF4-FFF2-40B4-BE49-F238E27FC236}">
                <a16:creationId xmlns:a16="http://schemas.microsoft.com/office/drawing/2014/main" id="{1C491AB4-0347-A840-9318-46F40136102E}"/>
              </a:ext>
            </a:extLst>
          </p:cNvPr>
          <p:cNvSpPr/>
          <p:nvPr/>
        </p:nvSpPr>
        <p:spPr>
          <a:xfrm>
            <a:off x="1339383" y="793603"/>
            <a:ext cx="3314242" cy="307777"/>
          </a:xfrm>
          <a:prstGeom prst="rect">
            <a:avLst/>
          </a:prstGeom>
          <a:solidFill>
            <a:srgbClr val="171C62"/>
          </a:solidFill>
        </p:spPr>
        <p:txBody>
          <a:bodyPr wrap="none">
            <a:spAutoFit/>
          </a:bodyPr>
          <a:lstStyle/>
          <a:p>
            <a:pPr lvl="0" algn="ctr"/>
            <a:r>
              <a:rPr lang="en-US" altLang="zh-CN" sz="1400" b="1" dirty="0">
                <a:solidFill>
                  <a:prstClr val="white"/>
                </a:solidFill>
                <a:latin typeface="Microsoft YaHei" panose="020B0503020204020204" pitchFamily="34" charset="-122"/>
                <a:ea typeface="Microsoft YaHei" panose="020B0503020204020204" pitchFamily="34" charset="-122"/>
              </a:rPr>
              <a:t>Cluster 1: Successful Young People</a:t>
            </a:r>
          </a:p>
        </p:txBody>
      </p:sp>
      <p:sp>
        <p:nvSpPr>
          <p:cNvPr id="34" name="TextBox 33">
            <a:extLst>
              <a:ext uri="{FF2B5EF4-FFF2-40B4-BE49-F238E27FC236}">
                <a16:creationId xmlns:a16="http://schemas.microsoft.com/office/drawing/2014/main" id="{E6781065-AD84-B649-A908-8F2343F111DF}"/>
              </a:ext>
            </a:extLst>
          </p:cNvPr>
          <p:cNvSpPr txBox="1"/>
          <p:nvPr/>
        </p:nvSpPr>
        <p:spPr>
          <a:xfrm>
            <a:off x="1352283" y="1251457"/>
            <a:ext cx="1069369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94% are highly educated with a tertiary degree. </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Second </a:t>
            </a:r>
            <a:r>
              <a:rPr lang="en-US" b="1" dirty="0">
                <a:latin typeface="Microsoft YaHei" panose="020B0503020204020204" pitchFamily="34" charset="-122"/>
                <a:ea typeface="Microsoft YaHei" panose="020B0503020204020204" pitchFamily="34" charset="-122"/>
              </a:rPr>
              <a:t>youngest</a:t>
            </a:r>
            <a:r>
              <a:rPr lang="en-US" dirty="0">
                <a:latin typeface="Microsoft YaHei" panose="020B0503020204020204" pitchFamily="34" charset="-122"/>
                <a:ea typeface="Microsoft YaHei" panose="020B0503020204020204" pitchFamily="34" charset="-122"/>
              </a:rPr>
              <a:t> among the five clusters and </a:t>
            </a:r>
            <a:r>
              <a:rPr lang="en-US" b="1" dirty="0">
                <a:latin typeface="Microsoft YaHei" panose="020B0503020204020204" pitchFamily="34" charset="-122"/>
                <a:ea typeface="Microsoft YaHei" panose="020B0503020204020204" pitchFamily="34" charset="-122"/>
              </a:rPr>
              <a:t>achieve great success in their career </a:t>
            </a:r>
            <a:r>
              <a:rPr lang="en-US" dirty="0">
                <a:latin typeface="Microsoft YaHei" panose="020B0503020204020204" pitchFamily="34" charset="-122"/>
                <a:ea typeface="Microsoft YaHei" panose="020B0503020204020204" pitchFamily="34" charset="-122"/>
              </a:rPr>
              <a:t>with 65% management, 10% technician and 7% entrepreneur.   </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Most of them are married and have house loans.</a:t>
            </a:r>
          </a:p>
          <a:p>
            <a:pPr marL="285750" indent="-285750">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
        <p:nvSpPr>
          <p:cNvPr id="12" name="Cloud 11">
            <a:extLst>
              <a:ext uri="{FF2B5EF4-FFF2-40B4-BE49-F238E27FC236}">
                <a16:creationId xmlns:a16="http://schemas.microsoft.com/office/drawing/2014/main" id="{9CDE966C-1A6E-054D-90F8-49A266A8B111}"/>
              </a:ext>
            </a:extLst>
          </p:cNvPr>
          <p:cNvSpPr/>
          <p:nvPr/>
        </p:nvSpPr>
        <p:spPr>
          <a:xfrm>
            <a:off x="8848253" y="4331997"/>
            <a:ext cx="2909455" cy="1313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111878E3-FBE8-7A4F-ACBB-513561E4F585}"/>
              </a:ext>
            </a:extLst>
          </p:cNvPr>
          <p:cNvSpPr txBox="1"/>
          <p:nvPr/>
        </p:nvSpPr>
        <p:spPr>
          <a:xfrm>
            <a:off x="9038228" y="4555188"/>
            <a:ext cx="2724577" cy="830997"/>
          </a:xfrm>
          <a:prstGeom prst="rect">
            <a:avLst/>
          </a:prstGeom>
          <a:noFill/>
        </p:spPr>
        <p:txBody>
          <a:bodyPr wrap="square" rtlCol="0">
            <a:spAutoFit/>
          </a:bodyPr>
          <a:lstStyle/>
          <a:p>
            <a:r>
              <a:rPr lang="en-C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Group with </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highest growing value !</a:t>
            </a:r>
            <a:endParaRPr lang="en-C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2C59033F-B8FB-8041-81A0-53FB419FE82C}"/>
              </a:ext>
            </a:extLst>
          </p:cNvPr>
          <p:cNvCxnSpPr/>
          <p:nvPr/>
        </p:nvCxnSpPr>
        <p:spPr>
          <a:xfrm>
            <a:off x="1284645" y="3116079"/>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5959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450479" cy="369332"/>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Presenter</a:t>
            </a:r>
            <a:r>
              <a:rPr lang="x-none" dirty="0">
                <a:solidFill>
                  <a:schemeClr val="bg1"/>
                </a:solidFill>
                <a:latin typeface="Microsoft YaHei" panose="020B0503020204020204" pitchFamily="34" charset="-122"/>
                <a:ea typeface="Microsoft YaHei" panose="020B0503020204020204" pitchFamily="34" charset="-122"/>
              </a:rPr>
              <a:t>: Wang Lyu</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54138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Background </a:t>
            </a:r>
            <a:r>
              <a:rPr lang="en-US" altLang="zh-CN" b="1" dirty="0">
                <a:solidFill>
                  <a:schemeClr val="bg1"/>
                </a:solidFill>
                <a:latin typeface="Microsoft YaHei" panose="020B0503020204020204" pitchFamily="34" charset="-122"/>
                <a:ea typeface="Microsoft YaHei" panose="020B0503020204020204" pitchFamily="34" charset="-122"/>
              </a:rPr>
              <a:t>——</a:t>
            </a:r>
            <a:r>
              <a:rPr lang="en-US" b="1" dirty="0">
                <a:solidFill>
                  <a:schemeClr val="bg1"/>
                </a:solidFill>
                <a:latin typeface="Microsoft YaHei" panose="020B0503020204020204" pitchFamily="34" charset="-122"/>
                <a:ea typeface="Microsoft YaHei" panose="020B0503020204020204" pitchFamily="34" charset="-122"/>
              </a:rPr>
              <a:t> Business Problem Statement</a:t>
            </a:r>
            <a:endParaRPr lang="x-none"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Clustering</a:t>
            </a:r>
            <a:endParaRPr lang="x-none" sz="1200" dirty="0"/>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x-none" b="1" dirty="0">
                <a:solidFill>
                  <a:schemeClr val="bg1"/>
                </a:solidFill>
                <a:latin typeface="Microsoft YaHei" panose="020B0503020204020204" pitchFamily="34" charset="-122"/>
                <a:ea typeface="Microsoft YaHei" panose="020B0503020204020204" pitchFamily="34" charset="-122"/>
              </a:rPr>
              <a:t>T7</a:t>
            </a:r>
          </a:p>
        </p:txBody>
      </p:sp>
      <p:sp>
        <p:nvSpPr>
          <p:cNvPr id="15" name="TextBox 19">
            <a:extLst>
              <a:ext uri="{FF2B5EF4-FFF2-40B4-BE49-F238E27FC236}">
                <a16:creationId xmlns:a16="http://schemas.microsoft.com/office/drawing/2014/main" id="{C49F204D-7728-43A9-9F6D-FB6ABFEBB9EC}"/>
              </a:ext>
            </a:extLst>
          </p:cNvPr>
          <p:cNvSpPr txBox="1"/>
          <p:nvPr/>
        </p:nvSpPr>
        <p:spPr>
          <a:xfrm>
            <a:off x="2020352" y="1220314"/>
            <a:ext cx="2512735" cy="400110"/>
          </a:xfrm>
          <a:prstGeom prst="rect">
            <a:avLst/>
          </a:prstGeom>
          <a:solidFill>
            <a:srgbClr val="171C62"/>
          </a:solidFill>
        </p:spPr>
        <p:txBody>
          <a:bodyPr wrap="square" rtlCol="0">
            <a:spAutoFit/>
          </a:bodyPr>
          <a:lstStyle>
            <a:defPPr>
              <a:defRPr lang="en-US"/>
            </a:defPPr>
            <a:lvl1pPr algn="ctr">
              <a:defRPr b="1">
                <a:solidFill>
                  <a:schemeClr val="bg1"/>
                </a:solidFill>
                <a:latin typeface="Microsoft YaHei" panose="020B0503020204020204" pitchFamily="34" charset="-122"/>
                <a:ea typeface="Microsoft YaHei" panose="020B0503020204020204" pitchFamily="34" charset="-122"/>
              </a:defRPr>
            </a:lvl1pPr>
          </a:lstStyle>
          <a:p>
            <a:r>
              <a:rPr lang="en-US" dirty="0"/>
              <a:t>Churn</a:t>
            </a:r>
            <a:r>
              <a:rPr lang="en-US" sz="2000" dirty="0">
                <a:latin typeface="+mn-lt"/>
              </a:rPr>
              <a:t> </a:t>
            </a:r>
            <a:r>
              <a:rPr lang="en-US" dirty="0"/>
              <a:t>Management</a:t>
            </a:r>
            <a:endParaRPr lang="x-none" dirty="0"/>
          </a:p>
        </p:txBody>
      </p:sp>
      <p:sp>
        <p:nvSpPr>
          <p:cNvPr id="17" name="文本框 1">
            <a:extLst>
              <a:ext uri="{FF2B5EF4-FFF2-40B4-BE49-F238E27FC236}">
                <a16:creationId xmlns:a16="http://schemas.microsoft.com/office/drawing/2014/main" id="{72CCE680-F238-43D6-A361-06B22F831F1D}"/>
              </a:ext>
            </a:extLst>
          </p:cNvPr>
          <p:cNvSpPr txBox="1"/>
          <p:nvPr/>
        </p:nvSpPr>
        <p:spPr>
          <a:xfrm>
            <a:off x="1573304" y="1792941"/>
            <a:ext cx="10728163"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ea typeface="Microsoft YaHei" panose="020B0503020204020204" pitchFamily="34" charset="-122"/>
              </a:rPr>
              <a:t>T</a:t>
            </a:r>
            <a:r>
              <a:rPr lang="zh-CN" altLang="zh-CN" sz="2400" dirty="0">
                <a:ea typeface="Microsoft YaHei" panose="020B0503020204020204" pitchFamily="34" charset="-122"/>
              </a:rPr>
              <a:t>o identify those customers who intend to </a:t>
            </a:r>
            <a:r>
              <a:rPr lang="en-US" altLang="zh-CN" sz="2400" dirty="0">
                <a:ea typeface="Microsoft YaHei" panose="020B0503020204020204" pitchFamily="34" charset="-122"/>
              </a:rPr>
              <a:t>close</a:t>
            </a:r>
            <a:r>
              <a:rPr lang="zh-CN" altLang="zh-CN" sz="2400" dirty="0">
                <a:ea typeface="Microsoft YaHei" panose="020B0503020204020204" pitchFamily="34" charset="-122"/>
              </a:rPr>
              <a:t> their account</a:t>
            </a:r>
            <a:r>
              <a:rPr lang="en-US" altLang="zh-CN" sz="2400" dirty="0">
                <a:ea typeface="Microsoft YaHei" panose="020B0503020204020204" pitchFamily="34" charset="-122"/>
              </a:rPr>
              <a:t>s, especially those tend to move their accounts </a:t>
            </a:r>
            <a:r>
              <a:rPr lang="zh-CN" altLang="zh-CN" sz="2400" dirty="0">
                <a:ea typeface="Microsoft YaHei" panose="020B0503020204020204" pitchFamily="34" charset="-122"/>
              </a:rPr>
              <a:t> to competing service providers. </a:t>
            </a:r>
            <a:endParaRPr lang="en-US" altLang="zh-CN" sz="2400" dirty="0">
              <a:ea typeface="Microsoft YaHei" panose="020B0503020204020204" pitchFamily="34" charset="-122"/>
            </a:endParaRP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zh-CN" altLang="zh-CN" sz="2400" dirty="0">
                <a:ea typeface="Microsoft YaHei" panose="020B0503020204020204" pitchFamily="34" charset="-122"/>
              </a:rPr>
              <a:t>Once identified, the</a:t>
            </a:r>
            <a:r>
              <a:rPr lang="en-US" altLang="zh-CN" sz="2400" dirty="0">
                <a:ea typeface="Microsoft YaHei" panose="020B0503020204020204" pitchFamily="34" charset="-122"/>
              </a:rPr>
              <a:t>se customers</a:t>
            </a:r>
            <a:r>
              <a:rPr lang="zh-CN" altLang="zh-CN" sz="2400" dirty="0">
                <a:ea typeface="Microsoft YaHei" panose="020B0503020204020204" pitchFamily="34" charset="-122"/>
              </a:rPr>
              <a:t> can be targeted with proactive marketing campaigns for retention efforts.</a:t>
            </a:r>
            <a:endParaRPr lang="en-US" altLang="zh-CN" sz="2400" dirty="0">
              <a:ea typeface="Microsoft YaHei" panose="020B0503020204020204" pitchFamily="34" charset="-122"/>
            </a:endParaRPr>
          </a:p>
        </p:txBody>
      </p:sp>
      <p:sp>
        <p:nvSpPr>
          <p:cNvPr id="18" name="TextBox 19">
            <a:extLst>
              <a:ext uri="{FF2B5EF4-FFF2-40B4-BE49-F238E27FC236}">
                <a16:creationId xmlns:a16="http://schemas.microsoft.com/office/drawing/2014/main" id="{C49F204D-7728-43A9-9F6D-FB6ABFEBB9EC}"/>
              </a:ext>
            </a:extLst>
          </p:cNvPr>
          <p:cNvSpPr txBox="1"/>
          <p:nvPr/>
        </p:nvSpPr>
        <p:spPr>
          <a:xfrm>
            <a:off x="2020352" y="4047907"/>
            <a:ext cx="3281222" cy="400110"/>
          </a:xfrm>
          <a:prstGeom prst="rect">
            <a:avLst/>
          </a:prstGeom>
          <a:solidFill>
            <a:srgbClr val="171C62"/>
          </a:solidFill>
        </p:spPr>
        <p:txBody>
          <a:bodyPr wrap="square" rtlCol="0">
            <a:spAutoFit/>
          </a:bodyPr>
          <a:lstStyle>
            <a:defPPr>
              <a:defRPr lang="en-US"/>
            </a:defPPr>
            <a:lvl1pPr algn="ctr">
              <a:defRPr b="1">
                <a:solidFill>
                  <a:schemeClr val="bg1"/>
                </a:solidFill>
                <a:latin typeface="Microsoft YaHei" panose="020B0503020204020204" pitchFamily="34" charset="-122"/>
                <a:ea typeface="Microsoft YaHei" panose="020B0503020204020204" pitchFamily="34" charset="-122"/>
              </a:defRPr>
            </a:lvl1pPr>
          </a:lstStyle>
          <a:p>
            <a:r>
              <a:rPr lang="en-US" altLang="zh-CN" dirty="0"/>
              <a:t>Optimize</a:t>
            </a:r>
            <a:r>
              <a:rPr lang="en-US" altLang="zh-CN" sz="2000" dirty="0">
                <a:latin typeface="+mn-lt"/>
              </a:rPr>
              <a:t> </a:t>
            </a:r>
            <a:r>
              <a:rPr lang="en-US" altLang="zh-CN" dirty="0"/>
              <a:t>Retention</a:t>
            </a:r>
            <a:r>
              <a:rPr lang="en-US" altLang="zh-CN" sz="2000" dirty="0">
                <a:latin typeface="+mn-lt"/>
              </a:rPr>
              <a:t> </a:t>
            </a:r>
            <a:r>
              <a:rPr lang="en-US" altLang="zh-CN" dirty="0"/>
              <a:t>Efforts</a:t>
            </a:r>
            <a:endParaRPr lang="x-none" dirty="0"/>
          </a:p>
        </p:txBody>
      </p:sp>
      <p:sp>
        <p:nvSpPr>
          <p:cNvPr id="20" name="文本框 1">
            <a:extLst>
              <a:ext uri="{FF2B5EF4-FFF2-40B4-BE49-F238E27FC236}">
                <a16:creationId xmlns:a16="http://schemas.microsoft.com/office/drawing/2014/main" id="{72CCE680-F238-43D6-A361-06B22F831F1D}"/>
              </a:ext>
            </a:extLst>
          </p:cNvPr>
          <p:cNvSpPr txBox="1"/>
          <p:nvPr/>
        </p:nvSpPr>
        <p:spPr>
          <a:xfrm>
            <a:off x="1573304" y="4505443"/>
            <a:ext cx="10838331" cy="156966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ea typeface="Microsoft YaHei" panose="020B0503020204020204" pitchFamily="34" charset="-122"/>
              </a:rPr>
              <a:t>A</a:t>
            </a:r>
            <a:r>
              <a:rPr lang="zh-CN" altLang="zh-CN" sz="2400" dirty="0">
                <a:ea typeface="Microsoft YaHei" panose="020B0503020204020204" pitchFamily="34" charset="-122"/>
              </a:rPr>
              <a:t>ttempting to retain customers that have no intention of churning will waste resource</a:t>
            </a:r>
            <a:r>
              <a:rPr lang="en-US" altLang="zh-CN" sz="2400" dirty="0">
                <a:ea typeface="Microsoft YaHei" panose="020B0503020204020204" pitchFamily="34" charset="-122"/>
              </a:rPr>
              <a:t>.</a:t>
            </a: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en-US" altLang="zh-CN" sz="2400" dirty="0">
                <a:ea typeface="Microsoft YaHei" panose="020B0503020204020204" pitchFamily="34" charset="-122"/>
              </a:rPr>
              <a:t>N</a:t>
            </a:r>
            <a:r>
              <a:rPr lang="zh-CN" altLang="zh-CN" sz="2400" dirty="0">
                <a:ea typeface="Microsoft YaHei" panose="020B0503020204020204" pitchFamily="34" charset="-122"/>
              </a:rPr>
              <a:t>ot all customers are worth retaining</a:t>
            </a:r>
            <a:r>
              <a:rPr lang="en-US" altLang="zh-CN" sz="2400" dirty="0">
                <a:ea typeface="Microsoft YaHei" panose="020B0503020204020204" pitchFamily="34" charset="-122"/>
              </a:rPr>
              <a:t>.</a:t>
            </a:r>
          </a:p>
        </p:txBody>
      </p:sp>
      <p:cxnSp>
        <p:nvCxnSpPr>
          <p:cNvPr id="3" name="Straight Connector 2">
            <a:extLst>
              <a:ext uri="{FF2B5EF4-FFF2-40B4-BE49-F238E27FC236}">
                <a16:creationId xmlns:a16="http://schemas.microsoft.com/office/drawing/2014/main" id="{D5A88A70-942D-D748-A095-7907B6634C1B}"/>
              </a:ext>
            </a:extLst>
          </p:cNvPr>
          <p:cNvCxnSpPr/>
          <p:nvPr/>
        </p:nvCxnSpPr>
        <p:spPr>
          <a:xfrm>
            <a:off x="1573304" y="3819541"/>
            <a:ext cx="10138798" cy="0"/>
          </a:xfrm>
          <a:prstGeom prst="line">
            <a:avLst/>
          </a:prstGeom>
          <a:ln w="38100">
            <a:solidFill>
              <a:srgbClr val="171C62"/>
            </a:solidFill>
            <a:prstDash val="sysDot"/>
          </a:ln>
        </p:spPr>
        <p:style>
          <a:lnRef idx="1">
            <a:schemeClr val="accent1"/>
          </a:lnRef>
          <a:fillRef idx="0">
            <a:schemeClr val="accent1"/>
          </a:fillRef>
          <a:effectRef idx="0">
            <a:schemeClr val="accent1"/>
          </a:effectRef>
          <a:fontRef idx="minor">
            <a:schemeClr val="tx1"/>
          </a:fontRef>
        </p:style>
      </p:cxnSp>
      <p:pic>
        <p:nvPicPr>
          <p:cNvPr id="5" name="Graphic 4" descr="Bookmark">
            <a:extLst>
              <a:ext uri="{FF2B5EF4-FFF2-40B4-BE49-F238E27FC236}">
                <a16:creationId xmlns:a16="http://schemas.microsoft.com/office/drawing/2014/main" id="{5A8CF3A8-2E59-8C4C-B1B7-1572BE927B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4850" y="1162229"/>
            <a:ext cx="485502" cy="485502"/>
          </a:xfrm>
          <a:prstGeom prst="rect">
            <a:avLst/>
          </a:prstGeom>
        </p:spPr>
      </p:pic>
      <p:pic>
        <p:nvPicPr>
          <p:cNvPr id="22" name="Graphic 21" descr="Bookmark">
            <a:extLst>
              <a:ext uri="{FF2B5EF4-FFF2-40B4-BE49-F238E27FC236}">
                <a16:creationId xmlns:a16="http://schemas.microsoft.com/office/drawing/2014/main" id="{11A4CFEA-48DB-4F45-B125-5E6FD842F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4850" y="4001777"/>
            <a:ext cx="485502" cy="485502"/>
          </a:xfrm>
          <a:prstGeom prst="rect">
            <a:avLst/>
          </a:prstGeom>
        </p:spPr>
      </p:pic>
    </p:spTree>
    <p:extLst>
      <p:ext uri="{BB962C8B-B14F-4D97-AF65-F5344CB8AC3E}">
        <p14:creationId xmlns:p14="http://schemas.microsoft.com/office/powerpoint/2010/main" val="3578217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6E38BCD-4515-9F4D-9FBA-96BABA1D7564}"/>
              </a:ext>
            </a:extLst>
          </p:cNvPr>
          <p:cNvPicPr/>
          <p:nvPr/>
        </p:nvPicPr>
        <p:blipFill>
          <a:blip r:embed="rId3">
            <a:extLst>
              <a:ext uri="{28A0092B-C50C-407E-A947-70E740481C1C}">
                <a14:useLocalDpi xmlns:a14="http://schemas.microsoft.com/office/drawing/2010/main" val="0"/>
              </a:ext>
            </a:extLst>
          </a:blip>
          <a:srcRect/>
          <a:stretch/>
        </p:blipFill>
        <p:spPr>
          <a:xfrm>
            <a:off x="1352282" y="3526253"/>
            <a:ext cx="8255014" cy="2696808"/>
          </a:xfrm>
          <a:prstGeom prst="rect">
            <a:avLst/>
          </a:prstGeom>
        </p:spPr>
      </p:pic>
      <p:sp>
        <p:nvSpPr>
          <p:cNvPr id="22" name="Cloud 21">
            <a:extLst>
              <a:ext uri="{FF2B5EF4-FFF2-40B4-BE49-F238E27FC236}">
                <a16:creationId xmlns:a16="http://schemas.microsoft.com/office/drawing/2014/main" id="{E5D3D9D9-892D-C246-A02D-2D9D8C878A46}"/>
              </a:ext>
            </a:extLst>
          </p:cNvPr>
          <p:cNvSpPr/>
          <p:nvPr/>
        </p:nvSpPr>
        <p:spPr>
          <a:xfrm>
            <a:off x="8887290" y="4366696"/>
            <a:ext cx="2909455" cy="1313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descr="NTU_PP_slide_Footer_sized.png"/>
          <p:cNvPicPr>
            <a:picLocks noChangeAspect="1"/>
          </p:cNvPicPr>
          <p:nvPr/>
        </p:nvPicPr>
        <p:blipFill>
          <a:blip r:embed="rId4"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4"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06224"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en-US" altLang="zh-CN" b="1" dirty="0">
                <a:solidFill>
                  <a:schemeClr val="bg1"/>
                </a:solidFill>
                <a:latin typeface="Microsoft YaHei" panose="020B0503020204020204" pitchFamily="34" charset="-122"/>
                <a:ea typeface="Microsoft YaHei" panose="020B0503020204020204" pitchFamily="34" charset="-122"/>
              </a:rPr>
              <a:t> -</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Portrait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33" name="矩形 17">
            <a:extLst>
              <a:ext uri="{FF2B5EF4-FFF2-40B4-BE49-F238E27FC236}">
                <a16:creationId xmlns:a16="http://schemas.microsoft.com/office/drawing/2014/main" id="{1C491AB4-0347-A840-9318-46F40136102E}"/>
              </a:ext>
            </a:extLst>
          </p:cNvPr>
          <p:cNvSpPr/>
          <p:nvPr/>
        </p:nvSpPr>
        <p:spPr>
          <a:xfrm>
            <a:off x="1352282" y="739755"/>
            <a:ext cx="2384564" cy="307777"/>
          </a:xfrm>
          <a:prstGeom prst="rect">
            <a:avLst/>
          </a:prstGeom>
          <a:solidFill>
            <a:srgbClr val="171C62"/>
          </a:solidFill>
        </p:spPr>
        <p:txBody>
          <a:bodyPr wrap="none">
            <a:spAutoFit/>
          </a:bodyPr>
          <a:lstStyle/>
          <a:p>
            <a:pPr algn="ctr"/>
            <a:r>
              <a:rPr lang="en-US" altLang="zh-CN" sz="1400" b="1" dirty="0">
                <a:solidFill>
                  <a:prstClr val="white"/>
                </a:solidFill>
                <a:latin typeface="Microsoft YaHei" panose="020B0503020204020204" pitchFamily="34" charset="-122"/>
                <a:ea typeface="Microsoft YaHei" panose="020B0503020204020204" pitchFamily="34" charset="-122"/>
              </a:rPr>
              <a:t>Cluster 5: Wealthy Class </a:t>
            </a:r>
          </a:p>
        </p:txBody>
      </p:sp>
      <p:sp>
        <p:nvSpPr>
          <p:cNvPr id="34" name="TextBox 33">
            <a:extLst>
              <a:ext uri="{FF2B5EF4-FFF2-40B4-BE49-F238E27FC236}">
                <a16:creationId xmlns:a16="http://schemas.microsoft.com/office/drawing/2014/main" id="{E6781065-AD84-B649-A908-8F2343F111DF}"/>
              </a:ext>
            </a:extLst>
          </p:cNvPr>
          <p:cNvSpPr txBox="1"/>
          <p:nvPr/>
        </p:nvSpPr>
        <p:spPr>
          <a:xfrm>
            <a:off x="1352283" y="1215365"/>
            <a:ext cx="1069369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Oldest group among the five clusters, half of them work in the management level and 76% are married, living in a stable state of life.</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Most are well educated with 59% obtained tertiary degree, 22% obtained secondary degree.</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a:t>
            </a:r>
            <a:r>
              <a:rPr lang="en-US" b="1" dirty="0">
                <a:latin typeface="Microsoft YaHei" panose="020B0503020204020204" pitchFamily="34" charset="-122"/>
                <a:ea typeface="Microsoft YaHei" panose="020B0503020204020204" pitchFamily="34" charset="-122"/>
              </a:rPr>
              <a:t>only group without house loan burden </a:t>
            </a:r>
            <a:r>
              <a:rPr lang="en-US" dirty="0">
                <a:latin typeface="Microsoft YaHei" panose="020B0503020204020204" pitchFamily="34" charset="-122"/>
                <a:ea typeface="Microsoft YaHei" panose="020B0503020204020204" pitchFamily="34" charset="-122"/>
              </a:rPr>
              <a:t>and their bank balance is the highest.</a:t>
            </a:r>
          </a:p>
          <a:p>
            <a:pPr marL="285750" indent="-285750">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111878E3-FBE8-7A4F-ACBB-513561E4F585}"/>
              </a:ext>
            </a:extLst>
          </p:cNvPr>
          <p:cNvSpPr txBox="1"/>
          <p:nvPr/>
        </p:nvSpPr>
        <p:spPr>
          <a:xfrm>
            <a:off x="9125712" y="4608136"/>
            <a:ext cx="2733120" cy="830997"/>
          </a:xfrm>
          <a:prstGeom prst="rect">
            <a:avLst/>
          </a:prstGeom>
          <a:noFill/>
        </p:spPr>
        <p:txBody>
          <a:bodyPr wrap="square" rtlCol="0">
            <a:spAutoFit/>
          </a:bodyPr>
          <a:lstStyle/>
          <a:p>
            <a:r>
              <a:rPr lang="en-C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Group with </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highest</a:t>
            </a:r>
          </a:p>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profit!</a:t>
            </a:r>
            <a:endParaRPr lang="en-C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67598C1A-CB91-6C46-AE7A-844FDBC11A5B}"/>
              </a:ext>
            </a:extLst>
          </p:cNvPr>
          <p:cNvCxnSpPr/>
          <p:nvPr/>
        </p:nvCxnSpPr>
        <p:spPr>
          <a:xfrm>
            <a:off x="1284645" y="3188270"/>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40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06224"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en-US" altLang="zh-CN" b="1" dirty="0">
                <a:solidFill>
                  <a:schemeClr val="bg1"/>
                </a:solidFill>
                <a:latin typeface="Microsoft YaHei" panose="020B0503020204020204" pitchFamily="34" charset="-122"/>
                <a:ea typeface="Microsoft YaHei" panose="020B0503020204020204" pitchFamily="34" charset="-122"/>
              </a:rPr>
              <a:t> -</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Portrait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33" name="矩形 17">
            <a:extLst>
              <a:ext uri="{FF2B5EF4-FFF2-40B4-BE49-F238E27FC236}">
                <a16:creationId xmlns:a16="http://schemas.microsoft.com/office/drawing/2014/main" id="{1C491AB4-0347-A840-9318-46F40136102E}"/>
              </a:ext>
            </a:extLst>
          </p:cNvPr>
          <p:cNvSpPr/>
          <p:nvPr/>
        </p:nvSpPr>
        <p:spPr>
          <a:xfrm>
            <a:off x="1352283" y="707418"/>
            <a:ext cx="3603807" cy="307777"/>
          </a:xfrm>
          <a:prstGeom prst="rect">
            <a:avLst/>
          </a:prstGeom>
          <a:solidFill>
            <a:srgbClr val="171C62"/>
          </a:solidFill>
        </p:spPr>
        <p:txBody>
          <a:bodyPr wrap="none">
            <a:spAutoFit/>
          </a:bodyPr>
          <a:lstStyle/>
          <a:p>
            <a:pPr algn="ctr"/>
            <a:r>
              <a:rPr lang="en-US" altLang="zh-CN" sz="1400" b="1" dirty="0">
                <a:solidFill>
                  <a:prstClr val="white"/>
                </a:solidFill>
                <a:latin typeface="Microsoft YaHei" panose="020B0503020204020204" pitchFamily="34" charset="-122"/>
                <a:ea typeface="Microsoft YaHei" panose="020B0503020204020204" pitchFamily="34" charset="-122"/>
              </a:rPr>
              <a:t>Cluster 2: Highest Default Risk Group </a:t>
            </a:r>
          </a:p>
        </p:txBody>
      </p:sp>
      <p:sp>
        <p:nvSpPr>
          <p:cNvPr id="34" name="TextBox 33">
            <a:extLst>
              <a:ext uri="{FF2B5EF4-FFF2-40B4-BE49-F238E27FC236}">
                <a16:creationId xmlns:a16="http://schemas.microsoft.com/office/drawing/2014/main" id="{E6781065-AD84-B649-A908-8F2343F111DF}"/>
              </a:ext>
            </a:extLst>
          </p:cNvPr>
          <p:cNvSpPr txBox="1"/>
          <p:nvPr/>
        </p:nvSpPr>
        <p:spPr>
          <a:xfrm>
            <a:off x="1266939" y="1129685"/>
            <a:ext cx="10693692" cy="2308324"/>
          </a:xfrm>
          <a:prstGeom prst="rect">
            <a:avLst/>
          </a:prstGeom>
          <a:noFill/>
        </p:spPr>
        <p:txBody>
          <a:bodyPr wrap="square" rtlCol="0">
            <a:spAutoFit/>
          </a:bodyPr>
          <a:lstStyle/>
          <a:p>
            <a:r>
              <a:rPr lang="en-CN" dirty="0">
                <a:latin typeface="Microsoft YaHei" panose="020B0503020204020204" pitchFamily="34" charset="-122"/>
                <a:ea typeface="Microsoft YaHei" panose="020B0503020204020204" pitchFamily="34" charset="-122"/>
              </a:rPr>
              <a:t>This is a group that will not be considered as high valued. </a:t>
            </a: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youngest cluster, about half of the customers are technician, while the second and third highest are administration and services profession. </a:t>
            </a: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Low overall education background.</a:t>
            </a:r>
          </a:p>
          <a:p>
            <a:pPr marL="285750" indent="-285750">
              <a:buFont typeface="Arial" panose="020B0604020202020204" pitchFamily="34" charset="0"/>
              <a:buChar char="•"/>
            </a:pPr>
            <a:r>
              <a:rPr lang="en-US" b="1" dirty="0">
                <a:latin typeface="Microsoft YaHei" panose="020B0503020204020204" pitchFamily="34" charset="-122"/>
                <a:ea typeface="Microsoft YaHei" panose="020B0503020204020204" pitchFamily="34" charset="-122"/>
              </a:rPr>
              <a:t>Lowest bank balance </a:t>
            </a:r>
            <a:r>
              <a:rPr lang="en-US" dirty="0">
                <a:latin typeface="Microsoft YaHei" panose="020B0503020204020204" pitchFamily="34" charset="-122"/>
                <a:ea typeface="Microsoft YaHei" panose="020B0503020204020204" pitchFamily="34" charset="-122"/>
              </a:rPr>
              <a:t>among the five clusters. </a:t>
            </a: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a:t>
            </a:r>
            <a:r>
              <a:rPr lang="en-US" b="1" dirty="0">
                <a:latin typeface="Microsoft YaHei" panose="020B0503020204020204" pitchFamily="34" charset="-122"/>
                <a:ea typeface="Microsoft YaHei" panose="020B0503020204020204" pitchFamily="34" charset="-122"/>
              </a:rPr>
              <a:t>highest default rate </a:t>
            </a:r>
            <a:r>
              <a:rPr lang="en-US" dirty="0">
                <a:latin typeface="Microsoft YaHei" panose="020B0503020204020204" pitchFamily="34" charset="-122"/>
                <a:ea typeface="Microsoft YaHei" panose="020B0503020204020204" pitchFamily="34" charset="-122"/>
              </a:rPr>
              <a:t>at 2.38%, while the other four groups are all leveled at around 1.87%. </a:t>
            </a:r>
          </a:p>
          <a:p>
            <a:endParaRPr lang="en-CN" dirty="0">
              <a:latin typeface="Microsoft YaHei" panose="020B0503020204020204" pitchFamily="34" charset="-122"/>
              <a:ea typeface="Microsoft YaHei" panose="020B0503020204020204" pitchFamily="34" charset="-122"/>
            </a:endParaRPr>
          </a:p>
        </p:txBody>
      </p:sp>
      <p:pic>
        <p:nvPicPr>
          <p:cNvPr id="20" name="Picture 19" descr="Text, letter&#10;&#10;Description automatically generated">
            <a:extLst>
              <a:ext uri="{FF2B5EF4-FFF2-40B4-BE49-F238E27FC236}">
                <a16:creationId xmlns:a16="http://schemas.microsoft.com/office/drawing/2014/main" id="{8FEEF43E-FE82-6A4D-BCAC-5AC7AB1931D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11048" y="3653304"/>
            <a:ext cx="8064600" cy="2590330"/>
          </a:xfrm>
          <a:prstGeom prst="rect">
            <a:avLst/>
          </a:prstGeom>
        </p:spPr>
      </p:pic>
      <p:cxnSp>
        <p:nvCxnSpPr>
          <p:cNvPr id="18" name="Straight Connector 17">
            <a:extLst>
              <a:ext uri="{FF2B5EF4-FFF2-40B4-BE49-F238E27FC236}">
                <a16:creationId xmlns:a16="http://schemas.microsoft.com/office/drawing/2014/main" id="{DC281EEB-4B06-2545-93C6-F99B954A6EEA}"/>
              </a:ext>
            </a:extLst>
          </p:cNvPr>
          <p:cNvCxnSpPr/>
          <p:nvPr/>
        </p:nvCxnSpPr>
        <p:spPr>
          <a:xfrm>
            <a:off x="1266939" y="3252519"/>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352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06224"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en-US" altLang="zh-CN" b="1" dirty="0">
                <a:solidFill>
                  <a:schemeClr val="bg1"/>
                </a:solidFill>
                <a:latin typeface="Microsoft YaHei" panose="020B0503020204020204" pitchFamily="34" charset="-122"/>
                <a:ea typeface="Microsoft YaHei" panose="020B0503020204020204" pitchFamily="34" charset="-122"/>
              </a:rPr>
              <a:t> -</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Portrait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33" name="矩形 17">
            <a:extLst>
              <a:ext uri="{FF2B5EF4-FFF2-40B4-BE49-F238E27FC236}">
                <a16:creationId xmlns:a16="http://schemas.microsoft.com/office/drawing/2014/main" id="{1C491AB4-0347-A840-9318-46F40136102E}"/>
              </a:ext>
            </a:extLst>
          </p:cNvPr>
          <p:cNvSpPr/>
          <p:nvPr/>
        </p:nvSpPr>
        <p:spPr>
          <a:xfrm>
            <a:off x="1490205" y="754095"/>
            <a:ext cx="3076420" cy="307777"/>
          </a:xfrm>
          <a:prstGeom prst="rect">
            <a:avLst/>
          </a:prstGeom>
          <a:solidFill>
            <a:srgbClr val="171C62"/>
          </a:solidFill>
        </p:spPr>
        <p:txBody>
          <a:bodyPr wrap="none">
            <a:spAutoFit/>
          </a:bodyPr>
          <a:lstStyle/>
          <a:p>
            <a:pPr algn="ctr"/>
            <a:r>
              <a:rPr lang="en-US" altLang="zh-CN" sz="1400" b="1" dirty="0">
                <a:solidFill>
                  <a:prstClr val="white"/>
                </a:solidFill>
                <a:latin typeface="Microsoft YaHei" panose="020B0503020204020204" pitchFamily="34" charset="-122"/>
                <a:ea typeface="Microsoft YaHei" panose="020B0503020204020204" pitchFamily="34" charset="-122"/>
              </a:rPr>
              <a:t>Cluster 3: middle income group </a:t>
            </a:r>
          </a:p>
        </p:txBody>
      </p:sp>
      <p:sp>
        <p:nvSpPr>
          <p:cNvPr id="34" name="TextBox 33">
            <a:extLst>
              <a:ext uri="{FF2B5EF4-FFF2-40B4-BE49-F238E27FC236}">
                <a16:creationId xmlns:a16="http://schemas.microsoft.com/office/drawing/2014/main" id="{E6781065-AD84-B649-A908-8F2343F111DF}"/>
              </a:ext>
            </a:extLst>
          </p:cNvPr>
          <p:cNvSpPr txBox="1"/>
          <p:nvPr/>
        </p:nvSpPr>
        <p:spPr>
          <a:xfrm>
            <a:off x="1352283" y="1203336"/>
            <a:ext cx="10693692" cy="1200329"/>
          </a:xfrm>
          <a:prstGeom prst="rect">
            <a:avLst/>
          </a:prstGeom>
          <a:noFill/>
        </p:spPr>
        <p:txBody>
          <a:bodyPr wrap="square" rtlCol="0">
            <a:spAutoFit/>
          </a:bodyPr>
          <a:lstStyle/>
          <a:p>
            <a:r>
              <a:rPr lang="en-CN" dirty="0">
                <a:latin typeface="Microsoft YaHei" panose="020B0503020204020204" pitchFamily="34" charset="-122"/>
                <a:ea typeface="Microsoft YaHei" panose="020B0503020204020204" pitchFamily="34" charset="-122"/>
              </a:rPr>
              <a:t>This is a group that will not be considered as high valued. </a:t>
            </a: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Middle aged class, most of them has secondary education background.</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Overwhelming majority need to pay house loans and their bank balance is not high. </a:t>
            </a:r>
            <a:endParaRPr lang="en-CN" dirty="0">
              <a:latin typeface="Microsoft YaHei" panose="020B0503020204020204" pitchFamily="34" charset="-122"/>
              <a:ea typeface="Microsoft YaHei" panose="020B0503020204020204" pitchFamily="34" charset="-122"/>
            </a:endParaRPr>
          </a:p>
        </p:txBody>
      </p:sp>
      <p:pic>
        <p:nvPicPr>
          <p:cNvPr id="20" name="Picture 19" descr="Text, letter&#10;&#10;Description automatically generated">
            <a:extLst>
              <a:ext uri="{FF2B5EF4-FFF2-40B4-BE49-F238E27FC236}">
                <a16:creationId xmlns:a16="http://schemas.microsoft.com/office/drawing/2014/main" id="{EDD18E05-68C7-7C4A-A301-9FF7A0505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490205" y="3038241"/>
            <a:ext cx="7866426" cy="2643476"/>
          </a:xfrm>
          <a:prstGeom prst="rect">
            <a:avLst/>
          </a:prstGeom>
        </p:spPr>
      </p:pic>
      <p:cxnSp>
        <p:nvCxnSpPr>
          <p:cNvPr id="18" name="Straight Connector 17">
            <a:extLst>
              <a:ext uri="{FF2B5EF4-FFF2-40B4-BE49-F238E27FC236}">
                <a16:creationId xmlns:a16="http://schemas.microsoft.com/office/drawing/2014/main" id="{EA60B26A-BC64-ED46-A6A4-7F9BBFF889BF}"/>
              </a:ext>
            </a:extLst>
          </p:cNvPr>
          <p:cNvCxnSpPr/>
          <p:nvPr/>
        </p:nvCxnSpPr>
        <p:spPr>
          <a:xfrm>
            <a:off x="1284645" y="2755131"/>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8164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5406224"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en-US" altLang="zh-CN" b="1" dirty="0">
                <a:solidFill>
                  <a:schemeClr val="bg1"/>
                </a:solidFill>
                <a:latin typeface="Microsoft YaHei" panose="020B0503020204020204" pitchFamily="34" charset="-122"/>
                <a:ea typeface="Microsoft YaHei" panose="020B0503020204020204" pitchFamily="34" charset="-122"/>
              </a:rPr>
              <a:t> -</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Customer Portrait </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pic>
        <p:nvPicPr>
          <p:cNvPr id="20" name="Picture 19" descr="Text, letter&#10;&#10;Description automatically generated">
            <a:extLst>
              <a:ext uri="{FF2B5EF4-FFF2-40B4-BE49-F238E27FC236}">
                <a16:creationId xmlns:a16="http://schemas.microsoft.com/office/drawing/2014/main" id="{E4363A87-9C30-F746-BA0F-3C004E8E919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374922" y="3547208"/>
            <a:ext cx="7830038" cy="2606455"/>
          </a:xfrm>
          <a:prstGeom prst="rect">
            <a:avLst/>
          </a:prstGeom>
        </p:spPr>
      </p:pic>
      <p:sp>
        <p:nvSpPr>
          <p:cNvPr id="22" name="TextBox 21">
            <a:extLst>
              <a:ext uri="{FF2B5EF4-FFF2-40B4-BE49-F238E27FC236}">
                <a16:creationId xmlns:a16="http://schemas.microsoft.com/office/drawing/2014/main" id="{20F12590-F304-764A-A8E7-75FFAD8A4D85}"/>
              </a:ext>
            </a:extLst>
          </p:cNvPr>
          <p:cNvSpPr txBox="1"/>
          <p:nvPr/>
        </p:nvSpPr>
        <p:spPr>
          <a:xfrm>
            <a:off x="1352283" y="1251459"/>
            <a:ext cx="10693692" cy="1754326"/>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This is a group that will not be considered as high valued. </a:t>
            </a: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a:t>
            </a:r>
            <a:r>
              <a:rPr lang="en-US" b="1" dirty="0">
                <a:latin typeface="Microsoft YaHei" panose="020B0503020204020204" pitchFamily="34" charset="-122"/>
                <a:ea typeface="Microsoft YaHei" panose="020B0503020204020204" pitchFamily="34" charset="-122"/>
              </a:rPr>
              <a:t>lowest education level </a:t>
            </a:r>
            <a:r>
              <a:rPr lang="en-US" dirty="0">
                <a:latin typeface="Microsoft YaHei" panose="020B0503020204020204" pitchFamily="34" charset="-122"/>
                <a:ea typeface="Microsoft YaHei" panose="020B0503020204020204" pitchFamily="34" charset="-122"/>
              </a:rPr>
              <a:t>– 89% of them only attended primary school.</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a:t>
            </a:r>
            <a:r>
              <a:rPr lang="en-US" b="1" dirty="0">
                <a:latin typeface="Microsoft YaHei" panose="020B0503020204020204" pitchFamily="34" charset="-122"/>
                <a:ea typeface="Microsoft YaHei" panose="020B0503020204020204" pitchFamily="34" charset="-122"/>
              </a:rPr>
              <a:t>second oldest group </a:t>
            </a:r>
            <a:r>
              <a:rPr lang="en-US" dirty="0">
                <a:latin typeface="Microsoft YaHei" panose="020B0503020204020204" pitchFamily="34" charset="-122"/>
                <a:ea typeface="Microsoft YaHei" panose="020B0503020204020204" pitchFamily="34" charset="-122"/>
              </a:rPr>
              <a:t>and </a:t>
            </a:r>
            <a:r>
              <a:rPr lang="en-US" b="1" dirty="0">
                <a:latin typeface="Microsoft YaHei" panose="020B0503020204020204" pitchFamily="34" charset="-122"/>
                <a:ea typeface="Microsoft YaHei" panose="020B0503020204020204" pitchFamily="34" charset="-122"/>
              </a:rPr>
              <a:t>majority of them work as blue collars</a:t>
            </a:r>
            <a:r>
              <a:rPr lang="en-US"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Low bank balance and high house loans to pay.</a:t>
            </a:r>
            <a:endParaRPr lang="en-CN" dirty="0">
              <a:latin typeface="Microsoft YaHei" panose="020B0503020204020204" pitchFamily="34" charset="-122"/>
              <a:ea typeface="Microsoft YaHei" panose="020B0503020204020204" pitchFamily="34" charset="-122"/>
            </a:endParaRPr>
          </a:p>
        </p:txBody>
      </p:sp>
      <p:sp>
        <p:nvSpPr>
          <p:cNvPr id="24" name="矩形 17">
            <a:extLst>
              <a:ext uri="{FF2B5EF4-FFF2-40B4-BE49-F238E27FC236}">
                <a16:creationId xmlns:a16="http://schemas.microsoft.com/office/drawing/2014/main" id="{88419643-26FD-7748-A060-02D3844CE8B8}"/>
              </a:ext>
            </a:extLst>
          </p:cNvPr>
          <p:cNvSpPr/>
          <p:nvPr/>
        </p:nvSpPr>
        <p:spPr>
          <a:xfrm>
            <a:off x="1352283" y="802218"/>
            <a:ext cx="3352264" cy="307777"/>
          </a:xfrm>
          <a:prstGeom prst="rect">
            <a:avLst/>
          </a:prstGeom>
          <a:solidFill>
            <a:srgbClr val="171C62"/>
          </a:solidFill>
        </p:spPr>
        <p:txBody>
          <a:bodyPr wrap="none">
            <a:spAutoFit/>
          </a:bodyPr>
          <a:lstStyle/>
          <a:p>
            <a:pPr algn="ctr"/>
            <a:r>
              <a:rPr lang="en-US" altLang="zh-CN" sz="1400" b="1" dirty="0">
                <a:solidFill>
                  <a:prstClr val="white"/>
                </a:solidFill>
                <a:latin typeface="Microsoft YaHei" panose="020B0503020204020204" pitchFamily="34" charset="-122"/>
                <a:ea typeface="Microsoft YaHei" panose="020B0503020204020204" pitchFamily="34" charset="-122"/>
              </a:rPr>
              <a:t>Cluster 4: less educated blue collar </a:t>
            </a:r>
          </a:p>
        </p:txBody>
      </p:sp>
      <p:cxnSp>
        <p:nvCxnSpPr>
          <p:cNvPr id="18" name="Straight Connector 17">
            <a:extLst>
              <a:ext uri="{FF2B5EF4-FFF2-40B4-BE49-F238E27FC236}">
                <a16:creationId xmlns:a16="http://schemas.microsoft.com/office/drawing/2014/main" id="{8F55060A-ABDC-3C46-A406-FD53EA7F639F}"/>
              </a:ext>
            </a:extLst>
          </p:cNvPr>
          <p:cNvCxnSpPr/>
          <p:nvPr/>
        </p:nvCxnSpPr>
        <p:spPr>
          <a:xfrm>
            <a:off x="1284645" y="3264550"/>
            <a:ext cx="10212780" cy="0"/>
          </a:xfrm>
          <a:prstGeom prst="line">
            <a:avLst/>
          </a:prstGeom>
          <a:ln w="22225">
            <a:solidFill>
              <a:srgbClr val="171C6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6103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49609" cy="369332"/>
          </a:xfrm>
          <a:prstGeom prst="rect">
            <a:avLst/>
          </a:prstGeom>
          <a:noFill/>
        </p:spPr>
        <p:txBody>
          <a:bodyPr wrap="none" rtlCol="0">
            <a:spAutoFit/>
          </a:bodyPr>
          <a:lstStyle/>
          <a:p>
            <a:r>
              <a:rPr lang="en-CN" dirty="0">
                <a:solidFill>
                  <a:schemeClr val="bg1"/>
                </a:solidFill>
                <a:latin typeface="Microsoft YaHei" panose="020B0503020204020204" pitchFamily="34" charset="-122"/>
                <a:ea typeface="Microsoft YaHei" panose="020B0503020204020204" pitchFamily="34" charset="-122"/>
              </a:rPr>
              <a:t>Presenter: Yuqing Ma</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745984" cy="646331"/>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Customer Segmentation</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Clusters observed in a lower dimensional space</a:t>
            </a:r>
          </a:p>
          <a:p>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6" name="Pentagon 25">
            <a:extLst>
              <a:ext uri="{FF2B5EF4-FFF2-40B4-BE49-F238E27FC236}">
                <a16:creationId xmlns:a16="http://schemas.microsoft.com/office/drawing/2014/main" id="{C9828739-EEE8-DC4C-9F3B-5B4B50A496A8}"/>
              </a:ext>
            </a:extLst>
          </p:cNvPr>
          <p:cNvSpPr/>
          <p:nvPr/>
        </p:nvSpPr>
        <p:spPr>
          <a:xfrm>
            <a:off x="0" y="195951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5910" y="2654261"/>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0" y="129375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9" name="Pentagon 28">
            <a:extLst>
              <a:ext uri="{FF2B5EF4-FFF2-40B4-BE49-F238E27FC236}">
                <a16:creationId xmlns:a16="http://schemas.microsoft.com/office/drawing/2014/main" id="{5B464332-2BA3-0446-8308-9C1CB41F00D5}"/>
              </a:ext>
            </a:extLst>
          </p:cNvPr>
          <p:cNvSpPr/>
          <p:nvPr/>
        </p:nvSpPr>
        <p:spPr>
          <a:xfrm>
            <a:off x="0" y="398264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sp>
        <p:nvSpPr>
          <p:cNvPr id="15" name="Pentagon 14">
            <a:extLst>
              <a:ext uri="{FF2B5EF4-FFF2-40B4-BE49-F238E27FC236}">
                <a16:creationId xmlns:a16="http://schemas.microsoft.com/office/drawing/2014/main" id="{9CBE0C9E-9B24-B842-BEF0-2352FE0D90D3}"/>
              </a:ext>
            </a:extLst>
          </p:cNvPr>
          <p:cNvSpPr/>
          <p:nvPr/>
        </p:nvSpPr>
        <p:spPr>
          <a:xfrm>
            <a:off x="0" y="3300745"/>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4" name="矩形 17">
            <a:extLst>
              <a:ext uri="{FF2B5EF4-FFF2-40B4-BE49-F238E27FC236}">
                <a16:creationId xmlns:a16="http://schemas.microsoft.com/office/drawing/2014/main" id="{88419643-26FD-7748-A060-02D3844CE8B8}"/>
              </a:ext>
            </a:extLst>
          </p:cNvPr>
          <p:cNvSpPr/>
          <p:nvPr/>
        </p:nvSpPr>
        <p:spPr>
          <a:xfrm>
            <a:off x="1281575" y="1108952"/>
            <a:ext cx="4089582" cy="307777"/>
          </a:xfrm>
          <a:prstGeom prst="rect">
            <a:avLst/>
          </a:prstGeom>
          <a:solidFill>
            <a:srgbClr val="171C62"/>
          </a:solidFill>
        </p:spPr>
        <p:txBody>
          <a:bodyPr wrap="none">
            <a:spAutoFit/>
          </a:bodyPr>
          <a:lstStyle/>
          <a:p>
            <a:pPr algn="ctr"/>
            <a:r>
              <a:rPr lang="en-US" altLang="zh-CN" sz="1400" b="1" dirty="0">
                <a:solidFill>
                  <a:prstClr val="white"/>
                </a:solidFill>
                <a:latin typeface="Microsoft YaHei" panose="020B0503020204020204" pitchFamily="34" charset="-122"/>
                <a:ea typeface="Microsoft YaHei" panose="020B0503020204020204" pitchFamily="34" charset="-122"/>
              </a:rPr>
              <a:t>Visualization on high-dimensional dataset:</a:t>
            </a:r>
          </a:p>
        </p:txBody>
      </p:sp>
      <p:pic>
        <p:nvPicPr>
          <p:cNvPr id="18" name="Picture 17" descr="Chart, scatter chart, bubble chart&#10;&#10;Description automatically generated">
            <a:extLst>
              <a:ext uri="{FF2B5EF4-FFF2-40B4-BE49-F238E27FC236}">
                <a16:creationId xmlns:a16="http://schemas.microsoft.com/office/drawing/2014/main" id="{DEB137B8-08A0-1C45-881B-47C5C4B81BA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255767" y="1830782"/>
            <a:ext cx="5680466" cy="3863561"/>
          </a:xfrm>
          <a:prstGeom prst="rect">
            <a:avLst/>
          </a:prstGeom>
        </p:spPr>
      </p:pic>
      <p:sp>
        <p:nvSpPr>
          <p:cNvPr id="23" name="TextBox 19">
            <a:extLst>
              <a:ext uri="{FF2B5EF4-FFF2-40B4-BE49-F238E27FC236}">
                <a16:creationId xmlns:a16="http://schemas.microsoft.com/office/drawing/2014/main" id="{C7C9BB2C-CA1C-6E42-8322-56CAA5540719}"/>
              </a:ext>
            </a:extLst>
          </p:cNvPr>
          <p:cNvSpPr txBox="1"/>
          <p:nvPr/>
        </p:nvSpPr>
        <p:spPr>
          <a:xfrm>
            <a:off x="4280118" y="5792122"/>
            <a:ext cx="339637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 Clustering Distribution</a:t>
            </a:r>
          </a:p>
        </p:txBody>
      </p:sp>
    </p:spTree>
    <p:extLst>
      <p:ext uri="{BB962C8B-B14F-4D97-AF65-F5344CB8AC3E}">
        <p14:creationId xmlns:p14="http://schemas.microsoft.com/office/powerpoint/2010/main" val="4745962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pic>
        <p:nvPicPr>
          <p:cNvPr id="17" name="Picture 16" descr="A picture containing toy, room, bedroom, computer&#10;&#10;Description automatically generated">
            <a:extLst>
              <a:ext uri="{FF2B5EF4-FFF2-40B4-BE49-F238E27FC236}">
                <a16:creationId xmlns:a16="http://schemas.microsoft.com/office/drawing/2014/main" id="{36A16130-EA1D-8A49-9529-2A1E7AE8F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110" y="1147243"/>
            <a:ext cx="10286994" cy="4808713"/>
          </a:xfrm>
          <a:prstGeom prst="rect">
            <a:avLst/>
          </a:prstGeom>
        </p:spPr>
      </p:pic>
      <p:sp>
        <p:nvSpPr>
          <p:cNvPr id="18" name="Rectangle 17">
            <a:extLst>
              <a:ext uri="{FF2B5EF4-FFF2-40B4-BE49-F238E27FC236}">
                <a16:creationId xmlns:a16="http://schemas.microsoft.com/office/drawing/2014/main" id="{EF03D644-EB22-0D4D-9AB0-A6BCAAF9C795}"/>
              </a:ext>
            </a:extLst>
          </p:cNvPr>
          <p:cNvSpPr/>
          <p:nvPr/>
        </p:nvSpPr>
        <p:spPr>
          <a:xfrm>
            <a:off x="1245200" y="1133532"/>
            <a:ext cx="10292904" cy="482242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Rectangle 19">
            <a:extLst>
              <a:ext uri="{FF2B5EF4-FFF2-40B4-BE49-F238E27FC236}">
                <a16:creationId xmlns:a16="http://schemas.microsoft.com/office/drawing/2014/main" id="{88B8B80E-BB87-F34A-B2D5-21DD4748EC2B}"/>
              </a:ext>
            </a:extLst>
          </p:cNvPr>
          <p:cNvSpPr/>
          <p:nvPr/>
        </p:nvSpPr>
        <p:spPr>
          <a:xfrm>
            <a:off x="3898502" y="2885170"/>
            <a:ext cx="4307589" cy="584775"/>
          </a:xfrm>
          <a:prstGeom prst="rect">
            <a:avLst/>
          </a:prstGeom>
        </p:spPr>
        <p:txBody>
          <a:bodyPr wrap="none">
            <a:spAutoFit/>
          </a:bodyPr>
          <a:lstStyle/>
          <a:p>
            <a:r>
              <a:rPr lang="en-US" sz="3200" b="1" u="sng" dirty="0">
                <a:solidFill>
                  <a:schemeClr val="bg1"/>
                </a:solidFill>
                <a:latin typeface="Microsoft YaHei" panose="020B0503020204020204" pitchFamily="34" charset="-122"/>
                <a:ea typeface="Microsoft YaHei" panose="020B0503020204020204" pitchFamily="34" charset="-122"/>
              </a:rPr>
              <a:t>Conclusion &amp; Demo</a:t>
            </a:r>
            <a:endParaRPr lang="en-CN" sz="3200" u="sng" dirty="0"/>
          </a:p>
        </p:txBody>
      </p:sp>
      <p:sp>
        <p:nvSpPr>
          <p:cNvPr id="22" name="Rectangle 21">
            <a:extLst>
              <a:ext uri="{FF2B5EF4-FFF2-40B4-BE49-F238E27FC236}">
                <a16:creationId xmlns:a16="http://schemas.microsoft.com/office/drawing/2014/main" id="{52B27A29-B7C9-424C-B777-5D75C2590A95}"/>
              </a:ext>
            </a:extLst>
          </p:cNvPr>
          <p:cNvSpPr/>
          <p:nvPr/>
        </p:nvSpPr>
        <p:spPr>
          <a:xfrm>
            <a:off x="2572163" y="3657489"/>
            <a:ext cx="8496745" cy="923330"/>
          </a:xfrm>
          <a:prstGeom prst="rect">
            <a:avLst/>
          </a:prstGeom>
        </p:spPr>
        <p:txBody>
          <a:bodyPr wrap="square">
            <a:spAutoFit/>
          </a:bodyPr>
          <a:lstStyle/>
          <a:p>
            <a:r>
              <a:rPr lang="en-US" b="1" dirty="0">
                <a:solidFill>
                  <a:schemeClr val="bg1"/>
                </a:solidFill>
                <a:latin typeface="Apple Braille" pitchFamily="2" charset="0"/>
                <a:ea typeface="Times New Roman" panose="02020603050405020304" pitchFamily="18" charset="0"/>
              </a:rPr>
              <a:t>This part details our expected customer classification and churn prediction model, including each step of the practice and countermeasures, and finally gives the conclusion of our project.</a:t>
            </a:r>
            <a:endParaRPr lang="en-CN" b="1" dirty="0">
              <a:solidFill>
                <a:schemeClr val="bg1"/>
              </a:solidFill>
              <a:latin typeface="Apple Braille" pitchFamily="2" charset="0"/>
              <a:ea typeface="Times New Roman" panose="02020603050405020304" pitchFamily="18" charset="0"/>
            </a:endParaRPr>
          </a:p>
        </p:txBody>
      </p:sp>
    </p:spTree>
    <p:extLst>
      <p:ext uri="{BB962C8B-B14F-4D97-AF65-F5344CB8AC3E}">
        <p14:creationId xmlns:p14="http://schemas.microsoft.com/office/powerpoint/2010/main" val="15468674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55191" y="2194515"/>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4561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83855" y="532503"/>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1386881E-1340-7B43-B903-47C966E53A6D}"/>
              </a:ext>
            </a:extLst>
          </p:cNvPr>
          <p:cNvSpPr/>
          <p:nvPr/>
        </p:nvSpPr>
        <p:spPr>
          <a:xfrm>
            <a:off x="1283855" y="674841"/>
            <a:ext cx="10547927" cy="2068360"/>
          </a:xfrm>
          <a:custGeom>
            <a:avLst/>
            <a:gdLst>
              <a:gd name="connsiteX0" fmla="*/ 0 w 10547927"/>
              <a:gd name="connsiteY0" fmla="*/ 0 h 2068360"/>
              <a:gd name="connsiteX1" fmla="*/ 10547927 w 10547927"/>
              <a:gd name="connsiteY1" fmla="*/ 0 h 2068360"/>
              <a:gd name="connsiteX2" fmla="*/ 10547927 w 10547927"/>
              <a:gd name="connsiteY2" fmla="*/ 2068360 h 2068360"/>
              <a:gd name="connsiteX3" fmla="*/ 0 w 10547927"/>
              <a:gd name="connsiteY3" fmla="*/ 2068360 h 2068360"/>
              <a:gd name="connsiteX4" fmla="*/ 0 w 10547927"/>
              <a:gd name="connsiteY4" fmla="*/ 971904 h 2068360"/>
              <a:gd name="connsiteX5" fmla="*/ 806862 w 10547927"/>
              <a:gd name="connsiteY5" fmla="*/ 1379591 h 2068360"/>
              <a:gd name="connsiteX6" fmla="*/ 1613724 w 10547927"/>
              <a:gd name="connsiteY6" fmla="*/ 971904 h 2068360"/>
              <a:gd name="connsiteX7" fmla="*/ 806862 w 10547927"/>
              <a:gd name="connsiteY7" fmla="*/ 564217 h 2068360"/>
              <a:gd name="connsiteX8" fmla="*/ 0 w 10547927"/>
              <a:gd name="connsiteY8" fmla="*/ 971904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7927" h="2068360">
                <a:moveTo>
                  <a:pt x="0" y="0"/>
                </a:moveTo>
                <a:lnTo>
                  <a:pt x="10547927" y="0"/>
                </a:lnTo>
                <a:lnTo>
                  <a:pt x="10547927" y="2068360"/>
                </a:lnTo>
                <a:lnTo>
                  <a:pt x="0" y="2068360"/>
                </a:lnTo>
                <a:lnTo>
                  <a:pt x="0" y="971904"/>
                </a:lnTo>
                <a:cubicBezTo>
                  <a:pt x="0" y="1197063"/>
                  <a:pt x="361244" y="1379591"/>
                  <a:pt x="806862" y="1379591"/>
                </a:cubicBezTo>
                <a:cubicBezTo>
                  <a:pt x="1252480" y="1379591"/>
                  <a:pt x="1613724" y="1197063"/>
                  <a:pt x="1613724" y="971904"/>
                </a:cubicBezTo>
                <a:cubicBezTo>
                  <a:pt x="1613724" y="746745"/>
                  <a:pt x="1252480" y="564217"/>
                  <a:pt x="806862" y="564217"/>
                </a:cubicBezTo>
                <a:cubicBezTo>
                  <a:pt x="361244" y="564217"/>
                  <a:pt x="0" y="746745"/>
                  <a:pt x="0" y="971904"/>
                </a:cubicBez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dirty="0"/>
          </a:p>
        </p:txBody>
      </p:sp>
    </p:spTree>
    <p:extLst>
      <p:ext uri="{BB962C8B-B14F-4D97-AF65-F5344CB8AC3E}">
        <p14:creationId xmlns:p14="http://schemas.microsoft.com/office/powerpoint/2010/main" val="3760452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83855" y="532503"/>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27C7BE5D-9F8A-F846-A1BC-9ED3D06A842E}"/>
              </a:ext>
            </a:extLst>
          </p:cNvPr>
          <p:cNvSpPr/>
          <p:nvPr/>
        </p:nvSpPr>
        <p:spPr>
          <a:xfrm>
            <a:off x="1283855" y="674841"/>
            <a:ext cx="10547927" cy="2068360"/>
          </a:xfrm>
          <a:custGeom>
            <a:avLst/>
            <a:gdLst>
              <a:gd name="connsiteX0" fmla="*/ 2704485 w 10547927"/>
              <a:gd name="connsiteY0" fmla="*/ 482750 h 2068360"/>
              <a:gd name="connsiteX1" fmla="*/ 1760902 w 10547927"/>
              <a:gd name="connsiteY1" fmla="*/ 1042091 h 2068360"/>
              <a:gd name="connsiteX2" fmla="*/ 2704485 w 10547927"/>
              <a:gd name="connsiteY2" fmla="*/ 1601432 h 2068360"/>
              <a:gd name="connsiteX3" fmla="*/ 3648068 w 10547927"/>
              <a:gd name="connsiteY3" fmla="*/ 1042091 h 2068360"/>
              <a:gd name="connsiteX4" fmla="*/ 2704485 w 10547927"/>
              <a:gd name="connsiteY4" fmla="*/ 482750 h 2068360"/>
              <a:gd name="connsiteX5" fmla="*/ 0 w 10547927"/>
              <a:gd name="connsiteY5" fmla="*/ 0 h 2068360"/>
              <a:gd name="connsiteX6" fmla="*/ 10547927 w 10547927"/>
              <a:gd name="connsiteY6" fmla="*/ 0 h 2068360"/>
              <a:gd name="connsiteX7" fmla="*/ 10547927 w 10547927"/>
              <a:gd name="connsiteY7" fmla="*/ 2068360 h 2068360"/>
              <a:gd name="connsiteX8" fmla="*/ 0 w 10547927"/>
              <a:gd name="connsiteY8" fmla="*/ 2068360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7927" h="2068360">
                <a:moveTo>
                  <a:pt x="2704485" y="482750"/>
                </a:moveTo>
                <a:cubicBezTo>
                  <a:pt x="2183358" y="482750"/>
                  <a:pt x="1760902" y="733175"/>
                  <a:pt x="1760902" y="1042091"/>
                </a:cubicBezTo>
                <a:cubicBezTo>
                  <a:pt x="1760902" y="1351007"/>
                  <a:pt x="2183358" y="1601432"/>
                  <a:pt x="2704485" y="1601432"/>
                </a:cubicBezTo>
                <a:cubicBezTo>
                  <a:pt x="3225612" y="1601432"/>
                  <a:pt x="3648068" y="1351007"/>
                  <a:pt x="3648068" y="1042091"/>
                </a:cubicBezTo>
                <a:cubicBezTo>
                  <a:pt x="3648068" y="733175"/>
                  <a:pt x="3225612" y="482750"/>
                  <a:pt x="2704485" y="482750"/>
                </a:cubicBezTo>
                <a:close/>
                <a:moveTo>
                  <a:pt x="0" y="0"/>
                </a:moveTo>
                <a:lnTo>
                  <a:pt x="10547927" y="0"/>
                </a:lnTo>
                <a:lnTo>
                  <a:pt x="10547927" y="2068360"/>
                </a:lnTo>
                <a:lnTo>
                  <a:pt x="0" y="2068360"/>
                </a:ln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a:p>
        </p:txBody>
      </p:sp>
      <p:pic>
        <p:nvPicPr>
          <p:cNvPr id="22" name="Picture 21" descr="Chart, scatter chart, bubble chart&#10;&#10;Description automatically generated">
            <a:extLst>
              <a:ext uri="{FF2B5EF4-FFF2-40B4-BE49-F238E27FC236}">
                <a16:creationId xmlns:a16="http://schemas.microsoft.com/office/drawing/2014/main" id="{AF20F39E-5630-0F4F-802A-2AB56609CD65}"/>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660265" y="3155166"/>
            <a:ext cx="2871470" cy="2239010"/>
          </a:xfrm>
          <a:prstGeom prst="rect">
            <a:avLst/>
          </a:prstGeom>
        </p:spPr>
      </p:pic>
      <p:sp>
        <p:nvSpPr>
          <p:cNvPr id="6" name="Rectangle 5">
            <a:extLst>
              <a:ext uri="{FF2B5EF4-FFF2-40B4-BE49-F238E27FC236}">
                <a16:creationId xmlns:a16="http://schemas.microsoft.com/office/drawing/2014/main" id="{6D569949-110A-CE46-8486-38E8A4C6A7F1}"/>
              </a:ext>
            </a:extLst>
          </p:cNvPr>
          <p:cNvSpPr/>
          <p:nvPr/>
        </p:nvSpPr>
        <p:spPr>
          <a:xfrm>
            <a:off x="3752474" y="5550071"/>
            <a:ext cx="4687052" cy="369332"/>
          </a:xfrm>
          <a:prstGeom prst="rect">
            <a:avLst/>
          </a:prstGeom>
        </p:spPr>
        <p:txBody>
          <a:bodyPr wrap="none">
            <a:spAutoFit/>
          </a:bodyPr>
          <a:lstStyle/>
          <a:p>
            <a:pPr algn="ctr"/>
            <a:r>
              <a:rPr lang="en-US" b="1" dirty="0">
                <a:latin typeface="Calibri" panose="020F0502020204030204" pitchFamily="34" charset="0"/>
                <a:ea typeface="Calibri" panose="020F0502020204030204" pitchFamily="34" charset="0"/>
              </a:rPr>
              <a:t>Clusters observed in a lower dimensional space</a:t>
            </a:r>
            <a:endParaRPr lang="en-CN" sz="2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65564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83855" y="532503"/>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ED325741-EE7B-0B48-BBB3-E281D7476D92}"/>
              </a:ext>
            </a:extLst>
          </p:cNvPr>
          <p:cNvSpPr/>
          <p:nvPr/>
        </p:nvSpPr>
        <p:spPr>
          <a:xfrm>
            <a:off x="1283855" y="674841"/>
            <a:ext cx="10547927" cy="2068360"/>
          </a:xfrm>
          <a:custGeom>
            <a:avLst/>
            <a:gdLst>
              <a:gd name="connsiteX0" fmla="*/ 0 w 10547927"/>
              <a:gd name="connsiteY0" fmla="*/ 0 h 2068360"/>
              <a:gd name="connsiteX1" fmla="*/ 10547927 w 10547927"/>
              <a:gd name="connsiteY1" fmla="*/ 0 h 2068360"/>
              <a:gd name="connsiteX2" fmla="*/ 10547927 w 10547927"/>
              <a:gd name="connsiteY2" fmla="*/ 2068360 h 2068360"/>
              <a:gd name="connsiteX3" fmla="*/ 4345049 w 10547927"/>
              <a:gd name="connsiteY3" fmla="*/ 2068360 h 2068360"/>
              <a:gd name="connsiteX4" fmla="*/ 5152571 w 10547927"/>
              <a:gd name="connsiteY4" fmla="*/ 1248962 h 2068360"/>
              <a:gd name="connsiteX5" fmla="*/ 4345049 w 10547927"/>
              <a:gd name="connsiteY5" fmla="*/ 429564 h 2068360"/>
              <a:gd name="connsiteX6" fmla="*/ 3537527 w 10547927"/>
              <a:gd name="connsiteY6" fmla="*/ 1248962 h 2068360"/>
              <a:gd name="connsiteX7" fmla="*/ 4345049 w 10547927"/>
              <a:gd name="connsiteY7" fmla="*/ 2068360 h 2068360"/>
              <a:gd name="connsiteX8" fmla="*/ 0 w 10547927"/>
              <a:gd name="connsiteY8" fmla="*/ 2068360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7927" h="2068360">
                <a:moveTo>
                  <a:pt x="0" y="0"/>
                </a:moveTo>
                <a:lnTo>
                  <a:pt x="10547927" y="0"/>
                </a:lnTo>
                <a:lnTo>
                  <a:pt x="10547927" y="2068360"/>
                </a:lnTo>
                <a:lnTo>
                  <a:pt x="4345049" y="2068360"/>
                </a:lnTo>
                <a:cubicBezTo>
                  <a:pt x="4791031" y="2068360"/>
                  <a:pt x="5152571" y="1701503"/>
                  <a:pt x="5152571" y="1248962"/>
                </a:cubicBezTo>
                <a:cubicBezTo>
                  <a:pt x="5152571" y="796421"/>
                  <a:pt x="4791031" y="429564"/>
                  <a:pt x="4345049" y="429564"/>
                </a:cubicBezTo>
                <a:cubicBezTo>
                  <a:pt x="3899067" y="429564"/>
                  <a:pt x="3537527" y="796421"/>
                  <a:pt x="3537527" y="1248962"/>
                </a:cubicBezTo>
                <a:cubicBezTo>
                  <a:pt x="3537527" y="1701503"/>
                  <a:pt x="3899067" y="2068360"/>
                  <a:pt x="4345049" y="2068360"/>
                </a:cubicBezTo>
                <a:lnTo>
                  <a:pt x="0" y="2068360"/>
                </a:ln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a:p>
        </p:txBody>
      </p:sp>
      <p:sp>
        <p:nvSpPr>
          <p:cNvPr id="22" name="TextBox 19">
            <a:extLst>
              <a:ext uri="{FF2B5EF4-FFF2-40B4-BE49-F238E27FC236}">
                <a16:creationId xmlns:a16="http://schemas.microsoft.com/office/drawing/2014/main" id="{9AA50E76-0A21-B444-A6B4-0A668BF63BC2}"/>
              </a:ext>
            </a:extLst>
          </p:cNvPr>
          <p:cNvSpPr txBox="1"/>
          <p:nvPr/>
        </p:nvSpPr>
        <p:spPr>
          <a:xfrm>
            <a:off x="1695376" y="3054744"/>
            <a:ext cx="2472356" cy="307777"/>
          </a:xfrm>
          <a:prstGeom prst="rect">
            <a:avLst/>
          </a:prstGeom>
          <a:solidFill>
            <a:srgbClr val="171C62"/>
          </a:solidFill>
        </p:spPr>
        <p:txBody>
          <a:bodyPr wrap="square" rtlCol="0">
            <a:spAutoFit/>
          </a:bodyPr>
          <a:lstStyle/>
          <a:p>
            <a:pPr algn="ctr"/>
            <a:r>
              <a:rPr lang="en-US" sz="1400" b="1" dirty="0">
                <a:solidFill>
                  <a:schemeClr val="bg1"/>
                </a:solidFill>
                <a:latin typeface="Microsoft YaHei" panose="020B0503020204020204" pitchFamily="34" charset="-122"/>
                <a:ea typeface="Microsoft YaHei" panose="020B0503020204020204" pitchFamily="34" charset="-122"/>
              </a:rPr>
              <a:t>High Value Customers</a:t>
            </a:r>
            <a:endParaRPr lang="en-CN" sz="1400" b="1" dirty="0">
              <a:solidFill>
                <a:schemeClr val="bg1"/>
              </a:solidFill>
              <a:latin typeface="Microsoft YaHei" panose="020B0503020204020204" pitchFamily="34" charset="-122"/>
              <a:ea typeface="Microsoft YaHei" panose="020B0503020204020204" pitchFamily="34" charset="-122"/>
            </a:endParaRPr>
          </a:p>
        </p:txBody>
      </p:sp>
      <p:sp>
        <p:nvSpPr>
          <p:cNvPr id="23" name="TextBox 19">
            <a:extLst>
              <a:ext uri="{FF2B5EF4-FFF2-40B4-BE49-F238E27FC236}">
                <a16:creationId xmlns:a16="http://schemas.microsoft.com/office/drawing/2014/main" id="{81838832-4BB1-114C-8C32-F1581DC51316}"/>
              </a:ext>
            </a:extLst>
          </p:cNvPr>
          <p:cNvSpPr txBox="1"/>
          <p:nvPr/>
        </p:nvSpPr>
        <p:spPr>
          <a:xfrm>
            <a:off x="1695376" y="4255851"/>
            <a:ext cx="3019125" cy="307777"/>
          </a:xfrm>
          <a:prstGeom prst="rect">
            <a:avLst/>
          </a:prstGeom>
          <a:solidFill>
            <a:srgbClr val="171C62"/>
          </a:solidFill>
        </p:spPr>
        <p:txBody>
          <a:bodyPr wrap="square" rtlCol="0">
            <a:spAutoFit/>
          </a:bodyPr>
          <a:lstStyle/>
          <a:p>
            <a:pPr algn="ctr"/>
            <a:r>
              <a:rPr lang="en-US" sz="1400" b="1" dirty="0">
                <a:solidFill>
                  <a:schemeClr val="bg1"/>
                </a:solidFill>
                <a:latin typeface="Microsoft YaHei" panose="020B0503020204020204" pitchFamily="34" charset="-122"/>
                <a:ea typeface="Microsoft YaHei" panose="020B0503020204020204" pitchFamily="34" charset="-122"/>
              </a:rPr>
              <a:t>High Growing Value Customers</a:t>
            </a:r>
            <a:endParaRPr lang="en-CN" sz="1400" b="1" dirty="0">
              <a:solidFill>
                <a:schemeClr val="bg1"/>
              </a:solidFill>
              <a:latin typeface="Microsoft YaHei" panose="020B0503020204020204" pitchFamily="34" charset="-122"/>
              <a:ea typeface="Microsoft YaHei" panose="020B0503020204020204" pitchFamily="34" charset="-122"/>
            </a:endParaRPr>
          </a:p>
        </p:txBody>
      </p:sp>
      <p:sp>
        <p:nvSpPr>
          <p:cNvPr id="24" name="TextBox 19">
            <a:extLst>
              <a:ext uri="{FF2B5EF4-FFF2-40B4-BE49-F238E27FC236}">
                <a16:creationId xmlns:a16="http://schemas.microsoft.com/office/drawing/2014/main" id="{17BF2B4D-3148-5A44-843E-E115C2DF6C36}"/>
              </a:ext>
            </a:extLst>
          </p:cNvPr>
          <p:cNvSpPr txBox="1"/>
          <p:nvPr/>
        </p:nvSpPr>
        <p:spPr>
          <a:xfrm>
            <a:off x="1695376" y="5218918"/>
            <a:ext cx="2472356" cy="307777"/>
          </a:xfrm>
          <a:prstGeom prst="rect">
            <a:avLst/>
          </a:prstGeom>
          <a:solidFill>
            <a:srgbClr val="171C62"/>
          </a:solidFill>
        </p:spPr>
        <p:txBody>
          <a:bodyPr wrap="square" rtlCol="0">
            <a:spAutoFit/>
          </a:bodyPr>
          <a:lstStyle/>
          <a:p>
            <a:pPr algn="ctr"/>
            <a:r>
              <a:rPr lang="en-US" sz="1400" b="1" dirty="0">
                <a:solidFill>
                  <a:schemeClr val="bg1"/>
                </a:solidFill>
                <a:latin typeface="Microsoft YaHei" panose="020B0503020204020204" pitchFamily="34" charset="-122"/>
                <a:ea typeface="Microsoft YaHei" panose="020B0503020204020204" pitchFamily="34" charset="-122"/>
              </a:rPr>
              <a:t>Low Value Customers</a:t>
            </a:r>
            <a:endParaRPr lang="en-CN" sz="1400" b="1" dirty="0">
              <a:solidFill>
                <a:schemeClr val="bg1"/>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D57188DF-B0A2-6B46-8118-093D43EE3776}"/>
              </a:ext>
            </a:extLst>
          </p:cNvPr>
          <p:cNvSpPr txBox="1"/>
          <p:nvPr/>
        </p:nvSpPr>
        <p:spPr>
          <a:xfrm>
            <a:off x="6448301" y="5070764"/>
            <a:ext cx="184731" cy="369332"/>
          </a:xfrm>
          <a:prstGeom prst="rect">
            <a:avLst/>
          </a:prstGeom>
          <a:noFill/>
        </p:spPr>
        <p:txBody>
          <a:bodyPr wrap="none" rtlCol="0">
            <a:spAutoFit/>
          </a:bodyPr>
          <a:lstStyle/>
          <a:p>
            <a:endParaRPr lang="en-CN" dirty="0"/>
          </a:p>
        </p:txBody>
      </p:sp>
      <p:sp>
        <p:nvSpPr>
          <p:cNvPr id="7" name="Rectangle 6">
            <a:extLst>
              <a:ext uri="{FF2B5EF4-FFF2-40B4-BE49-F238E27FC236}">
                <a16:creationId xmlns:a16="http://schemas.microsoft.com/office/drawing/2014/main" id="{FA98F40F-417F-0443-8E4F-4B60D58B2898}"/>
              </a:ext>
            </a:extLst>
          </p:cNvPr>
          <p:cNvSpPr/>
          <p:nvPr/>
        </p:nvSpPr>
        <p:spPr>
          <a:xfrm>
            <a:off x="1695376" y="3427559"/>
            <a:ext cx="9194295" cy="584775"/>
          </a:xfrm>
          <a:prstGeom prst="rect">
            <a:avLst/>
          </a:prstGeom>
        </p:spPr>
        <p:txBody>
          <a:bodyPr wrap="square">
            <a:spAutoFit/>
          </a:bodyPr>
          <a:lstStyle/>
          <a:p>
            <a:pPr marL="285750" indent="-285750">
              <a:buFont typeface="Arial" panose="020B0604020202020204" pitchFamily="34" charset="0"/>
              <a:buChar char="•"/>
            </a:pPr>
            <a:r>
              <a:rPr lang="en-US" sz="1600" kern="0" dirty="0">
                <a:latin typeface="Calibri" panose="020F0502020204030204" pitchFamily="34" charset="0"/>
                <a:ea typeface="SimSun" panose="02010600030101010101" pitchFamily="2" charset="-122"/>
              </a:rPr>
              <a:t>Main source of revenue for the company, shall pay special attention to their activities and keep close contact with them.</a:t>
            </a:r>
            <a:endParaRPr lang="en-CN" sz="1600" dirty="0"/>
          </a:p>
        </p:txBody>
      </p:sp>
      <p:sp>
        <p:nvSpPr>
          <p:cNvPr id="11" name="Rectangle 10">
            <a:extLst>
              <a:ext uri="{FF2B5EF4-FFF2-40B4-BE49-F238E27FC236}">
                <a16:creationId xmlns:a16="http://schemas.microsoft.com/office/drawing/2014/main" id="{EF168BEA-5F93-FD48-99C4-E8FD18DAD78E}"/>
              </a:ext>
            </a:extLst>
          </p:cNvPr>
          <p:cNvSpPr/>
          <p:nvPr/>
        </p:nvSpPr>
        <p:spPr>
          <a:xfrm>
            <a:off x="1695375" y="4639877"/>
            <a:ext cx="10350589" cy="338554"/>
          </a:xfrm>
          <a:prstGeom prst="rect">
            <a:avLst/>
          </a:prstGeom>
        </p:spPr>
        <p:txBody>
          <a:bodyPr wrap="square">
            <a:spAutoFit/>
          </a:bodyPr>
          <a:lstStyle/>
          <a:p>
            <a:pPr marL="285750" indent="-285750">
              <a:buFont typeface="Arial" panose="020B0604020202020204" pitchFamily="34" charset="0"/>
              <a:buChar char="•"/>
            </a:pPr>
            <a:r>
              <a:rPr lang="en-US" sz="1600" kern="0" dirty="0">
                <a:latin typeface="Calibri" panose="020F0502020204030204" pitchFamily="34" charset="0"/>
                <a:ea typeface="SimSun" panose="02010600030101010101" pitchFamily="2" charset="-122"/>
              </a:rPr>
              <a:t>Cannot generate great value for the company currently, but will become high value customers in the near future.</a:t>
            </a:r>
            <a:endParaRPr lang="en-CN" sz="1600" dirty="0"/>
          </a:p>
        </p:txBody>
      </p:sp>
      <p:sp>
        <p:nvSpPr>
          <p:cNvPr id="31" name="Rectangle 30">
            <a:extLst>
              <a:ext uri="{FF2B5EF4-FFF2-40B4-BE49-F238E27FC236}">
                <a16:creationId xmlns:a16="http://schemas.microsoft.com/office/drawing/2014/main" id="{71D3A03C-1E5E-9A47-980A-76B94FF6416A}"/>
              </a:ext>
            </a:extLst>
          </p:cNvPr>
          <p:cNvSpPr/>
          <p:nvPr/>
        </p:nvSpPr>
        <p:spPr>
          <a:xfrm>
            <a:off x="1695374" y="5607728"/>
            <a:ext cx="10350589" cy="584775"/>
          </a:xfrm>
          <a:prstGeom prst="rect">
            <a:avLst/>
          </a:prstGeom>
        </p:spPr>
        <p:txBody>
          <a:bodyPr wrap="square">
            <a:spAutoFit/>
          </a:bodyPr>
          <a:lstStyle/>
          <a:p>
            <a:pPr marL="285750" indent="-285750">
              <a:buFont typeface="Arial" panose="020B0604020202020204" pitchFamily="34" charset="0"/>
              <a:buChar char="•"/>
            </a:pPr>
            <a:r>
              <a:rPr lang="en-US" sz="1600" kern="0" dirty="0">
                <a:latin typeface="Calibri" panose="020F0502020204030204" pitchFamily="34" charset="0"/>
                <a:ea typeface="SimSun" panose="02010600030101010101" pitchFamily="2" charset="-122"/>
              </a:rPr>
              <a:t> Can neither contribute a lot to the company at the moment nor have much growth value, no need to spend extra time on them.</a:t>
            </a:r>
            <a:endParaRPr lang="en-CN" sz="1600" dirty="0"/>
          </a:p>
        </p:txBody>
      </p:sp>
    </p:spTree>
    <p:extLst>
      <p:ext uri="{BB962C8B-B14F-4D97-AF65-F5344CB8AC3E}">
        <p14:creationId xmlns:p14="http://schemas.microsoft.com/office/powerpoint/2010/main" val="425337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450479" cy="369332"/>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Presenter</a:t>
            </a:r>
            <a:r>
              <a:rPr lang="x-none" dirty="0">
                <a:solidFill>
                  <a:schemeClr val="bg1"/>
                </a:solidFill>
                <a:latin typeface="Microsoft YaHei" panose="020B0503020204020204" pitchFamily="34" charset="-122"/>
                <a:ea typeface="Microsoft YaHei" panose="020B0503020204020204" pitchFamily="34" charset="-122"/>
              </a:rPr>
              <a:t>: Wang Lyu</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3310586"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Background </a:t>
            </a:r>
            <a:r>
              <a:rPr lang="en-US" altLang="zh-CN" b="1" dirty="0">
                <a:solidFill>
                  <a:schemeClr val="bg1"/>
                </a:solidFill>
                <a:latin typeface="Microsoft YaHei" panose="020B0503020204020204" pitchFamily="34" charset="-122"/>
                <a:ea typeface="Microsoft YaHei" panose="020B0503020204020204" pitchFamily="34" charset="-122"/>
              </a:rPr>
              <a:t>——</a:t>
            </a:r>
            <a:r>
              <a:rPr lang="en-US" b="1" dirty="0">
                <a:solidFill>
                  <a:schemeClr val="bg1"/>
                </a:solidFill>
                <a:latin typeface="Microsoft YaHei" panose="020B0503020204020204" pitchFamily="34" charset="-122"/>
                <a:ea typeface="Microsoft YaHei" panose="020B0503020204020204" pitchFamily="34" charset="-122"/>
              </a:rPr>
              <a:t> Solutions</a:t>
            </a:r>
            <a:endParaRPr lang="x-none"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Clustering</a:t>
            </a:r>
            <a:endParaRPr lang="x-none" sz="1200" dirty="0"/>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x-none" b="1" dirty="0">
                <a:solidFill>
                  <a:schemeClr val="bg1"/>
                </a:solidFill>
                <a:latin typeface="Microsoft YaHei" panose="020B0503020204020204" pitchFamily="34" charset="-122"/>
                <a:ea typeface="Microsoft YaHei" panose="020B0503020204020204" pitchFamily="34" charset="-122"/>
              </a:rPr>
              <a:t>T7</a:t>
            </a:r>
          </a:p>
        </p:txBody>
      </p:sp>
      <p:sp>
        <p:nvSpPr>
          <p:cNvPr id="15" name="TextBox 19">
            <a:extLst>
              <a:ext uri="{FF2B5EF4-FFF2-40B4-BE49-F238E27FC236}">
                <a16:creationId xmlns:a16="http://schemas.microsoft.com/office/drawing/2014/main" id="{C49F204D-7728-43A9-9F6D-FB6ABFEBB9EC}"/>
              </a:ext>
            </a:extLst>
          </p:cNvPr>
          <p:cNvSpPr txBox="1"/>
          <p:nvPr/>
        </p:nvSpPr>
        <p:spPr>
          <a:xfrm>
            <a:off x="2020352" y="1261370"/>
            <a:ext cx="3378497" cy="400110"/>
          </a:xfrm>
          <a:prstGeom prst="rect">
            <a:avLst/>
          </a:prstGeom>
          <a:solidFill>
            <a:srgbClr val="171C62"/>
          </a:solidFill>
        </p:spPr>
        <p:txBody>
          <a:bodyPr wrap="square" rtlCol="0">
            <a:spAutoFit/>
          </a:bodyPr>
          <a:lstStyle>
            <a:defPPr>
              <a:defRPr lang="en-US"/>
            </a:defPPr>
            <a:lvl1pPr algn="ctr">
              <a:defRPr b="1">
                <a:solidFill>
                  <a:schemeClr val="bg1"/>
                </a:solidFill>
                <a:latin typeface="Microsoft YaHei" panose="020B0503020204020204" pitchFamily="34" charset="-122"/>
                <a:ea typeface="Microsoft YaHei" panose="020B0503020204020204" pitchFamily="34" charset="-122"/>
              </a:defRPr>
            </a:lvl1pPr>
          </a:lstStyle>
          <a:p>
            <a:r>
              <a:rPr lang="en-US" dirty="0"/>
              <a:t>Customer</a:t>
            </a:r>
            <a:r>
              <a:rPr lang="en-US" sz="2000" dirty="0">
                <a:latin typeface="+mn-lt"/>
              </a:rPr>
              <a:t> </a:t>
            </a:r>
            <a:r>
              <a:rPr lang="en-US" dirty="0"/>
              <a:t>Churn</a:t>
            </a:r>
            <a:r>
              <a:rPr lang="en-US" sz="2000" dirty="0">
                <a:latin typeface="+mn-lt"/>
              </a:rPr>
              <a:t> </a:t>
            </a:r>
            <a:r>
              <a:rPr lang="en-US" dirty="0"/>
              <a:t>Prediction</a:t>
            </a:r>
            <a:endParaRPr lang="x-none" dirty="0"/>
          </a:p>
        </p:txBody>
      </p:sp>
      <p:sp>
        <p:nvSpPr>
          <p:cNvPr id="17" name="TextBox 19">
            <a:extLst>
              <a:ext uri="{FF2B5EF4-FFF2-40B4-BE49-F238E27FC236}">
                <a16:creationId xmlns:a16="http://schemas.microsoft.com/office/drawing/2014/main" id="{C49F204D-7728-43A9-9F6D-FB6ABFEBB9EC}"/>
              </a:ext>
            </a:extLst>
          </p:cNvPr>
          <p:cNvSpPr txBox="1"/>
          <p:nvPr/>
        </p:nvSpPr>
        <p:spPr>
          <a:xfrm>
            <a:off x="2020352" y="4288776"/>
            <a:ext cx="3135308" cy="369332"/>
          </a:xfrm>
          <a:prstGeom prst="rect">
            <a:avLst/>
          </a:prstGeom>
          <a:solidFill>
            <a:srgbClr val="171C62"/>
          </a:solidFill>
        </p:spPr>
        <p:txBody>
          <a:bodyPr wrap="square" rtlCol="0">
            <a:spAutoFit/>
          </a:bodyPr>
          <a:lstStyle>
            <a:defPPr>
              <a:defRPr lang="en-US"/>
            </a:defPPr>
            <a:lvl1pPr algn="ctr">
              <a:defRPr b="1">
                <a:solidFill>
                  <a:schemeClr val="bg1"/>
                </a:solidFill>
                <a:latin typeface="Microsoft YaHei" panose="020B0503020204020204" pitchFamily="34" charset="-122"/>
                <a:ea typeface="Microsoft YaHei" panose="020B0503020204020204" pitchFamily="34" charset="-122"/>
              </a:defRPr>
            </a:lvl1pPr>
          </a:lstStyle>
          <a:p>
            <a:r>
              <a:rPr lang="en-US" altLang="zh-CN" dirty="0"/>
              <a:t>Customer Segmentation</a:t>
            </a:r>
            <a:endParaRPr lang="x-none" dirty="0"/>
          </a:p>
        </p:txBody>
      </p:sp>
      <p:sp>
        <p:nvSpPr>
          <p:cNvPr id="18" name="文本框 1">
            <a:extLst>
              <a:ext uri="{FF2B5EF4-FFF2-40B4-BE49-F238E27FC236}">
                <a16:creationId xmlns:a16="http://schemas.microsoft.com/office/drawing/2014/main" id="{72CCE680-F238-43D6-A361-06B22F831F1D}"/>
              </a:ext>
            </a:extLst>
          </p:cNvPr>
          <p:cNvSpPr txBox="1"/>
          <p:nvPr/>
        </p:nvSpPr>
        <p:spPr>
          <a:xfrm>
            <a:off x="1559857" y="1703971"/>
            <a:ext cx="10728163"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ea typeface="Microsoft YaHei" panose="020B0503020204020204" pitchFamily="34" charset="-122"/>
              </a:rPr>
              <a:t>Identify customers who have the tendency to churn with high accuracy, reduce waste of retention efforts.</a:t>
            </a: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en-US" altLang="zh-CN" sz="2400" dirty="0">
                <a:ea typeface="Microsoft YaHei" panose="020B0503020204020204" pitchFamily="34" charset="-122"/>
              </a:rPr>
              <a:t>Find indicators of customer churn according to feature importance, help propose appropriate marketing strategies, facilitate monitoring customer churn into automated, intelligent process.</a:t>
            </a:r>
          </a:p>
        </p:txBody>
      </p:sp>
      <p:sp>
        <p:nvSpPr>
          <p:cNvPr id="20" name="文本框 1">
            <a:extLst>
              <a:ext uri="{FF2B5EF4-FFF2-40B4-BE49-F238E27FC236}">
                <a16:creationId xmlns:a16="http://schemas.microsoft.com/office/drawing/2014/main" id="{72CCE680-F238-43D6-A361-06B22F831F1D}"/>
              </a:ext>
            </a:extLst>
          </p:cNvPr>
          <p:cNvSpPr txBox="1"/>
          <p:nvPr/>
        </p:nvSpPr>
        <p:spPr>
          <a:xfrm>
            <a:off x="1559857" y="4676064"/>
            <a:ext cx="10618696" cy="156966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ea typeface="Microsoft YaHei" panose="020B0503020204020204" pitchFamily="34" charset="-122"/>
              </a:rPr>
              <a:t>Identify groups of customers worth retaining.</a:t>
            </a:r>
          </a:p>
          <a:p>
            <a:pPr marL="342900" indent="-342900">
              <a:buFont typeface="Arial" panose="020B0604020202020204" pitchFamily="34" charset="0"/>
              <a:buChar char="•"/>
            </a:pPr>
            <a:endParaRPr lang="en-US" altLang="zh-CN" sz="2400" dirty="0">
              <a:ea typeface="Microsoft YaHei" panose="020B0503020204020204" pitchFamily="34" charset="-122"/>
            </a:endParaRPr>
          </a:p>
          <a:p>
            <a:pPr marL="342900" indent="-342900">
              <a:buFont typeface="Arial" panose="020B0604020202020204" pitchFamily="34" charset="0"/>
              <a:buChar char="•"/>
            </a:pPr>
            <a:r>
              <a:rPr lang="en-US" altLang="zh-CN" sz="2400" dirty="0">
                <a:ea typeface="Microsoft YaHei" panose="020B0503020204020204" pitchFamily="34" charset="-122"/>
              </a:rPr>
              <a:t>Arrange marketing campaigns for retention more effectively and appropriately according to the customer portrait.</a:t>
            </a:r>
          </a:p>
        </p:txBody>
      </p:sp>
      <p:cxnSp>
        <p:nvCxnSpPr>
          <p:cNvPr id="22" name="Straight Connector 21">
            <a:extLst>
              <a:ext uri="{FF2B5EF4-FFF2-40B4-BE49-F238E27FC236}">
                <a16:creationId xmlns:a16="http://schemas.microsoft.com/office/drawing/2014/main" id="{B2C00E85-7A31-C641-A480-C1656EBAAB30}"/>
              </a:ext>
            </a:extLst>
          </p:cNvPr>
          <p:cNvCxnSpPr/>
          <p:nvPr/>
        </p:nvCxnSpPr>
        <p:spPr>
          <a:xfrm>
            <a:off x="1644073" y="4073344"/>
            <a:ext cx="10138798" cy="0"/>
          </a:xfrm>
          <a:prstGeom prst="line">
            <a:avLst/>
          </a:prstGeom>
          <a:ln w="38100">
            <a:solidFill>
              <a:srgbClr val="171C62"/>
            </a:solidFill>
            <a:prstDash val="sysDot"/>
          </a:ln>
        </p:spPr>
        <p:style>
          <a:lnRef idx="1">
            <a:schemeClr val="accent1"/>
          </a:lnRef>
          <a:fillRef idx="0">
            <a:schemeClr val="accent1"/>
          </a:fillRef>
          <a:effectRef idx="0">
            <a:schemeClr val="accent1"/>
          </a:effectRef>
          <a:fontRef idx="minor">
            <a:schemeClr val="tx1"/>
          </a:fontRef>
        </p:style>
      </p:cxnSp>
      <p:pic>
        <p:nvPicPr>
          <p:cNvPr id="23" name="Graphic 22" descr="Bookmark">
            <a:extLst>
              <a:ext uri="{FF2B5EF4-FFF2-40B4-BE49-F238E27FC236}">
                <a16:creationId xmlns:a16="http://schemas.microsoft.com/office/drawing/2014/main" id="{B10C2587-FE47-A646-85A5-035846C3EA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4850" y="4254081"/>
            <a:ext cx="485502" cy="485502"/>
          </a:xfrm>
          <a:prstGeom prst="rect">
            <a:avLst/>
          </a:prstGeom>
        </p:spPr>
      </p:pic>
      <p:pic>
        <p:nvPicPr>
          <p:cNvPr id="24" name="Graphic 23" descr="Bookmark">
            <a:extLst>
              <a:ext uri="{FF2B5EF4-FFF2-40B4-BE49-F238E27FC236}">
                <a16:creationId xmlns:a16="http://schemas.microsoft.com/office/drawing/2014/main" id="{C24FC552-392D-DC4F-8D08-BC0D2781C8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4850" y="1194398"/>
            <a:ext cx="485502" cy="485502"/>
          </a:xfrm>
          <a:prstGeom prst="rect">
            <a:avLst/>
          </a:prstGeom>
        </p:spPr>
      </p:pic>
    </p:spTree>
    <p:extLst>
      <p:ext uri="{BB962C8B-B14F-4D97-AF65-F5344CB8AC3E}">
        <p14:creationId xmlns:p14="http://schemas.microsoft.com/office/powerpoint/2010/main" val="1943264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83855" y="532503"/>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6B499207-B4F7-DF40-90BB-FA4F85B7C85D}"/>
              </a:ext>
            </a:extLst>
          </p:cNvPr>
          <p:cNvSpPr/>
          <p:nvPr/>
        </p:nvSpPr>
        <p:spPr>
          <a:xfrm>
            <a:off x="1283855" y="674841"/>
            <a:ext cx="10547927" cy="2068360"/>
          </a:xfrm>
          <a:custGeom>
            <a:avLst/>
            <a:gdLst>
              <a:gd name="connsiteX0" fmla="*/ 5704774 w 10547927"/>
              <a:gd name="connsiteY0" fmla="*/ 405814 h 2068360"/>
              <a:gd name="connsiteX1" fmla="*/ 5069444 w 10547927"/>
              <a:gd name="connsiteY1" fmla="*/ 952079 h 2068360"/>
              <a:gd name="connsiteX2" fmla="*/ 5704774 w 10547927"/>
              <a:gd name="connsiteY2" fmla="*/ 1498344 h 2068360"/>
              <a:gd name="connsiteX3" fmla="*/ 6340104 w 10547927"/>
              <a:gd name="connsiteY3" fmla="*/ 952079 h 2068360"/>
              <a:gd name="connsiteX4" fmla="*/ 5704774 w 10547927"/>
              <a:gd name="connsiteY4" fmla="*/ 405814 h 2068360"/>
              <a:gd name="connsiteX5" fmla="*/ 0 w 10547927"/>
              <a:gd name="connsiteY5" fmla="*/ 0 h 2068360"/>
              <a:gd name="connsiteX6" fmla="*/ 10547927 w 10547927"/>
              <a:gd name="connsiteY6" fmla="*/ 0 h 2068360"/>
              <a:gd name="connsiteX7" fmla="*/ 10547927 w 10547927"/>
              <a:gd name="connsiteY7" fmla="*/ 2068360 h 2068360"/>
              <a:gd name="connsiteX8" fmla="*/ 0 w 10547927"/>
              <a:gd name="connsiteY8" fmla="*/ 2068360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7927" h="2068360">
                <a:moveTo>
                  <a:pt x="5704774" y="405814"/>
                </a:moveTo>
                <a:cubicBezTo>
                  <a:pt x="5353891" y="405814"/>
                  <a:pt x="5069444" y="650385"/>
                  <a:pt x="5069444" y="952079"/>
                </a:cubicBezTo>
                <a:cubicBezTo>
                  <a:pt x="5069444" y="1253773"/>
                  <a:pt x="5353891" y="1498344"/>
                  <a:pt x="5704774" y="1498344"/>
                </a:cubicBezTo>
                <a:cubicBezTo>
                  <a:pt x="6055657" y="1498344"/>
                  <a:pt x="6340104" y="1253773"/>
                  <a:pt x="6340104" y="952079"/>
                </a:cubicBezTo>
                <a:cubicBezTo>
                  <a:pt x="6340104" y="650385"/>
                  <a:pt x="6055657" y="405814"/>
                  <a:pt x="5704774" y="405814"/>
                </a:cubicBezTo>
                <a:close/>
                <a:moveTo>
                  <a:pt x="0" y="0"/>
                </a:moveTo>
                <a:lnTo>
                  <a:pt x="10547927" y="0"/>
                </a:lnTo>
                <a:lnTo>
                  <a:pt x="10547927" y="2068360"/>
                </a:lnTo>
                <a:lnTo>
                  <a:pt x="0" y="2068360"/>
                </a:ln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a:p>
        </p:txBody>
      </p:sp>
      <p:pic>
        <p:nvPicPr>
          <p:cNvPr id="22" name="图片 10">
            <a:extLst>
              <a:ext uri="{FF2B5EF4-FFF2-40B4-BE49-F238E27FC236}">
                <a16:creationId xmlns:a16="http://schemas.microsoft.com/office/drawing/2014/main" id="{81764840-6EA6-BF45-849F-18811B1BAB0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633526" y="3216756"/>
            <a:ext cx="3615014" cy="2577648"/>
          </a:xfrm>
          <a:prstGeom prst="rect">
            <a:avLst/>
          </a:prstGeom>
          <a:noFill/>
          <a:ln>
            <a:noFill/>
          </a:ln>
        </p:spPr>
      </p:pic>
      <p:pic>
        <p:nvPicPr>
          <p:cNvPr id="23" name="图片 11">
            <a:extLst>
              <a:ext uri="{FF2B5EF4-FFF2-40B4-BE49-F238E27FC236}">
                <a16:creationId xmlns:a16="http://schemas.microsoft.com/office/drawing/2014/main" id="{0AD08779-C55E-E148-8C9A-6BC2668A8E8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268934" y="3121092"/>
            <a:ext cx="2650845" cy="2487778"/>
          </a:xfrm>
          <a:prstGeom prst="rect">
            <a:avLst/>
          </a:prstGeom>
          <a:noFill/>
          <a:ln>
            <a:noFill/>
          </a:ln>
        </p:spPr>
      </p:pic>
    </p:spTree>
    <p:extLst>
      <p:ext uri="{BB962C8B-B14F-4D97-AF65-F5344CB8AC3E}">
        <p14:creationId xmlns:p14="http://schemas.microsoft.com/office/powerpoint/2010/main" val="275372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pic>
        <p:nvPicPr>
          <p:cNvPr id="20" name="图片 12" descr="徽标, 公司名称&#10;&#10;描述已自动生成">
            <a:extLst>
              <a:ext uri="{FF2B5EF4-FFF2-40B4-BE49-F238E27FC236}">
                <a16:creationId xmlns:a16="http://schemas.microsoft.com/office/drawing/2014/main" id="{91DD0C46-5905-3643-BE62-31176B839D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182" y="3905750"/>
            <a:ext cx="3429000" cy="2057400"/>
          </a:xfrm>
          <a:prstGeom prst="rect">
            <a:avLst/>
          </a:prstGeom>
        </p:spPr>
      </p:pic>
      <p:sp>
        <p:nvSpPr>
          <p:cNvPr id="22" name="文本框 1">
            <a:extLst>
              <a:ext uri="{FF2B5EF4-FFF2-40B4-BE49-F238E27FC236}">
                <a16:creationId xmlns:a16="http://schemas.microsoft.com/office/drawing/2014/main" id="{D6E1951F-49D1-5F4B-AA03-84818A877CE2}"/>
              </a:ext>
            </a:extLst>
          </p:cNvPr>
          <p:cNvSpPr txBox="1"/>
          <p:nvPr/>
        </p:nvSpPr>
        <p:spPr>
          <a:xfrm>
            <a:off x="1651100" y="3557082"/>
            <a:ext cx="6317076"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Update the latest products in time</a:t>
            </a:r>
          </a:p>
          <a:p>
            <a:pPr marL="285750" indent="-285750">
              <a:buFont typeface="Arial" panose="020B0604020202020204" pitchFamily="34" charset="0"/>
              <a:buChar char="•"/>
            </a:pPr>
            <a:r>
              <a:rPr lang="en-US" altLang="zh-CN" sz="1600" dirty="0"/>
              <a:t>Provide supplementary services (e.g., family health care services, overseas study</a:t>
            </a:r>
            <a:r>
              <a:rPr lang="zh-CN" altLang="en-US" sz="1600" dirty="0"/>
              <a:t> </a:t>
            </a:r>
            <a:r>
              <a:rPr lang="en-US" altLang="zh-CN" sz="1600" dirty="0"/>
              <a:t>related products)</a:t>
            </a:r>
          </a:p>
        </p:txBody>
      </p:sp>
      <p:sp>
        <p:nvSpPr>
          <p:cNvPr id="23" name="TextBox 19">
            <a:extLst>
              <a:ext uri="{FF2B5EF4-FFF2-40B4-BE49-F238E27FC236}">
                <a16:creationId xmlns:a16="http://schemas.microsoft.com/office/drawing/2014/main" id="{287B121F-5906-C047-AF01-CD1F9B65B098}"/>
              </a:ext>
            </a:extLst>
          </p:cNvPr>
          <p:cNvSpPr txBox="1"/>
          <p:nvPr/>
        </p:nvSpPr>
        <p:spPr>
          <a:xfrm>
            <a:off x="1695376" y="3054744"/>
            <a:ext cx="2472356" cy="307777"/>
          </a:xfrm>
          <a:prstGeom prst="rect">
            <a:avLst/>
          </a:prstGeom>
          <a:solidFill>
            <a:srgbClr val="171C62"/>
          </a:solidFill>
        </p:spPr>
        <p:txBody>
          <a:bodyPr wrap="square" rtlCol="0">
            <a:spAutoFit/>
          </a:bodyPr>
          <a:lstStyle/>
          <a:p>
            <a:pPr algn="ctr"/>
            <a:r>
              <a:rPr lang="en-US" sz="1400" b="1" dirty="0">
                <a:solidFill>
                  <a:schemeClr val="bg1"/>
                </a:solidFill>
                <a:latin typeface="Microsoft YaHei" panose="020B0503020204020204" pitchFamily="34" charset="-122"/>
                <a:ea typeface="Microsoft YaHei" panose="020B0503020204020204" pitchFamily="34" charset="-122"/>
              </a:rPr>
              <a:t>High Value Customers</a:t>
            </a:r>
            <a:endParaRPr lang="en-CN" sz="1400" b="1" dirty="0">
              <a:solidFill>
                <a:schemeClr val="bg1"/>
              </a:solidFill>
              <a:latin typeface="Microsoft YaHei" panose="020B0503020204020204" pitchFamily="34" charset="-122"/>
              <a:ea typeface="Microsoft YaHei" panose="020B0503020204020204" pitchFamily="34" charset="-122"/>
            </a:endParaRPr>
          </a:p>
        </p:txBody>
      </p:sp>
      <p:sp>
        <p:nvSpPr>
          <p:cNvPr id="24" name="文本框 4">
            <a:extLst>
              <a:ext uri="{FF2B5EF4-FFF2-40B4-BE49-F238E27FC236}">
                <a16:creationId xmlns:a16="http://schemas.microsoft.com/office/drawing/2014/main" id="{06E39BFC-C427-9247-AE5D-DDE3387560A3}"/>
              </a:ext>
            </a:extLst>
          </p:cNvPr>
          <p:cNvSpPr txBox="1"/>
          <p:nvPr/>
        </p:nvSpPr>
        <p:spPr>
          <a:xfrm>
            <a:off x="1651100" y="5069141"/>
            <a:ext cx="5391474" cy="33855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vl1pPr>
          </a:lstStyle>
          <a:p>
            <a:r>
              <a:rPr lang="en-US" altLang="zh-CN" dirty="0"/>
              <a:t>Promote small amount investments with high return rate.</a:t>
            </a:r>
          </a:p>
        </p:txBody>
      </p:sp>
      <p:sp>
        <p:nvSpPr>
          <p:cNvPr id="25" name="TextBox 19">
            <a:extLst>
              <a:ext uri="{FF2B5EF4-FFF2-40B4-BE49-F238E27FC236}">
                <a16:creationId xmlns:a16="http://schemas.microsoft.com/office/drawing/2014/main" id="{54A4AE7C-85FA-D74A-A2D1-39FD9612445D}"/>
              </a:ext>
            </a:extLst>
          </p:cNvPr>
          <p:cNvSpPr txBox="1"/>
          <p:nvPr/>
        </p:nvSpPr>
        <p:spPr>
          <a:xfrm>
            <a:off x="1712810" y="4600233"/>
            <a:ext cx="3108196" cy="307777"/>
          </a:xfrm>
          <a:prstGeom prst="rect">
            <a:avLst/>
          </a:prstGeom>
          <a:solidFill>
            <a:srgbClr val="171C62"/>
          </a:solidFill>
        </p:spPr>
        <p:txBody>
          <a:bodyPr wrap="square" rtlCol="0">
            <a:spAutoFit/>
          </a:bodyPr>
          <a:lstStyle/>
          <a:p>
            <a:pPr algn="ctr"/>
            <a:r>
              <a:rPr lang="en-US" sz="1400" b="1" dirty="0">
                <a:solidFill>
                  <a:schemeClr val="bg1"/>
                </a:solidFill>
                <a:latin typeface="Microsoft YaHei" panose="020B0503020204020204" pitchFamily="34" charset="-122"/>
                <a:ea typeface="Microsoft YaHei" panose="020B0503020204020204" pitchFamily="34" charset="-122"/>
              </a:rPr>
              <a:t>High </a:t>
            </a:r>
            <a:r>
              <a:rPr lang="en-US" altLang="zh-CN" sz="1400" b="1" dirty="0">
                <a:solidFill>
                  <a:schemeClr val="bg1"/>
                </a:solidFill>
                <a:latin typeface="Microsoft YaHei" panose="020B0503020204020204" pitchFamily="34" charset="-122"/>
                <a:ea typeface="Microsoft YaHei" panose="020B0503020204020204" pitchFamily="34" charset="-122"/>
              </a:rPr>
              <a:t>Growing Value</a:t>
            </a:r>
            <a:r>
              <a:rPr lang="en-US" sz="1400" b="1" dirty="0">
                <a:solidFill>
                  <a:schemeClr val="bg1"/>
                </a:solidFill>
                <a:latin typeface="Microsoft YaHei" panose="020B0503020204020204" pitchFamily="34" charset="-122"/>
                <a:ea typeface="Microsoft YaHei" panose="020B0503020204020204" pitchFamily="34" charset="-122"/>
              </a:rPr>
              <a:t> Customers</a:t>
            </a:r>
            <a:endParaRPr lang="en-CN" sz="1400" b="1" dirty="0">
              <a:solidFill>
                <a:schemeClr val="bg1"/>
              </a:solidFill>
              <a:latin typeface="Microsoft YaHei" panose="020B0503020204020204" pitchFamily="34" charset="-122"/>
              <a:ea typeface="Microsoft YaHei" panose="020B0503020204020204" pitchFamily="34" charset="-122"/>
            </a:endParaRPr>
          </a:p>
        </p:txBody>
      </p:sp>
      <p:pic>
        <p:nvPicPr>
          <p:cNvPr id="31" name="图片 10" descr="徽标, 公司名称&#10;&#10;描述已自动生成">
            <a:extLst>
              <a:ext uri="{FF2B5EF4-FFF2-40B4-BE49-F238E27FC236}">
                <a16:creationId xmlns:a16="http://schemas.microsoft.com/office/drawing/2014/main" id="{67643A46-BC63-1A4A-BFE4-06ABB4542F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4270" y="3024056"/>
            <a:ext cx="1758824" cy="1311266"/>
          </a:xfrm>
          <a:prstGeom prst="rect">
            <a:avLst/>
          </a:prstGeom>
        </p:spPr>
      </p:pic>
      <p:pic>
        <p:nvPicPr>
          <p:cNvPr id="32" name="Graphic 31">
            <a:extLst>
              <a:ext uri="{FF2B5EF4-FFF2-40B4-BE49-F238E27FC236}">
                <a16:creationId xmlns:a16="http://schemas.microsoft.com/office/drawing/2014/main" id="{A6AFDE66-715C-824F-820D-4FA94E1B0A7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177" t="6581" r="2421" b="6963"/>
          <a:stretch/>
        </p:blipFill>
        <p:spPr>
          <a:xfrm>
            <a:off x="1283855" y="532503"/>
            <a:ext cx="10547927" cy="2296141"/>
          </a:xfrm>
          <a:prstGeom prst="rect">
            <a:avLst/>
          </a:prstGeom>
        </p:spPr>
      </p:pic>
      <p:sp>
        <p:nvSpPr>
          <p:cNvPr id="34" name="Freeform 33">
            <a:extLst>
              <a:ext uri="{FF2B5EF4-FFF2-40B4-BE49-F238E27FC236}">
                <a16:creationId xmlns:a16="http://schemas.microsoft.com/office/drawing/2014/main" id="{AA141A1E-5118-164C-B558-59660C857979}"/>
              </a:ext>
            </a:extLst>
          </p:cNvPr>
          <p:cNvSpPr/>
          <p:nvPr/>
        </p:nvSpPr>
        <p:spPr>
          <a:xfrm>
            <a:off x="1283855" y="674841"/>
            <a:ext cx="10547927" cy="2068360"/>
          </a:xfrm>
          <a:custGeom>
            <a:avLst/>
            <a:gdLst>
              <a:gd name="connsiteX0" fmla="*/ 7920182 w 10547927"/>
              <a:gd name="connsiteY0" fmla="*/ 611718 h 2068360"/>
              <a:gd name="connsiteX1" fmla="*/ 6387605 w 10547927"/>
              <a:gd name="connsiteY1" fmla="*/ 842627 h 2068360"/>
              <a:gd name="connsiteX2" fmla="*/ 7920182 w 10547927"/>
              <a:gd name="connsiteY2" fmla="*/ 1073536 h 2068360"/>
              <a:gd name="connsiteX3" fmla="*/ 9452759 w 10547927"/>
              <a:gd name="connsiteY3" fmla="*/ 842627 h 2068360"/>
              <a:gd name="connsiteX4" fmla="*/ 7920182 w 10547927"/>
              <a:gd name="connsiteY4" fmla="*/ 611718 h 2068360"/>
              <a:gd name="connsiteX5" fmla="*/ 0 w 10547927"/>
              <a:gd name="connsiteY5" fmla="*/ 0 h 2068360"/>
              <a:gd name="connsiteX6" fmla="*/ 10547927 w 10547927"/>
              <a:gd name="connsiteY6" fmla="*/ 0 h 2068360"/>
              <a:gd name="connsiteX7" fmla="*/ 10547927 w 10547927"/>
              <a:gd name="connsiteY7" fmla="*/ 2068360 h 2068360"/>
              <a:gd name="connsiteX8" fmla="*/ 0 w 10547927"/>
              <a:gd name="connsiteY8" fmla="*/ 2068360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7927" h="2068360">
                <a:moveTo>
                  <a:pt x="7920182" y="611718"/>
                </a:moveTo>
                <a:cubicBezTo>
                  <a:pt x="7073763" y="611718"/>
                  <a:pt x="6387605" y="715099"/>
                  <a:pt x="6387605" y="842627"/>
                </a:cubicBezTo>
                <a:cubicBezTo>
                  <a:pt x="6387605" y="970155"/>
                  <a:pt x="7073763" y="1073536"/>
                  <a:pt x="7920182" y="1073536"/>
                </a:cubicBezTo>
                <a:cubicBezTo>
                  <a:pt x="8766601" y="1073536"/>
                  <a:pt x="9452759" y="970155"/>
                  <a:pt x="9452759" y="842627"/>
                </a:cubicBezTo>
                <a:cubicBezTo>
                  <a:pt x="9452759" y="715099"/>
                  <a:pt x="8766601" y="611718"/>
                  <a:pt x="7920182" y="611718"/>
                </a:cubicBezTo>
                <a:close/>
                <a:moveTo>
                  <a:pt x="0" y="0"/>
                </a:moveTo>
                <a:lnTo>
                  <a:pt x="10547927" y="0"/>
                </a:lnTo>
                <a:lnTo>
                  <a:pt x="10547927" y="2068360"/>
                </a:lnTo>
                <a:lnTo>
                  <a:pt x="0" y="2068360"/>
                </a:ln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a:p>
        </p:txBody>
      </p:sp>
    </p:spTree>
    <p:extLst>
      <p:ext uri="{BB962C8B-B14F-4D97-AF65-F5344CB8AC3E}">
        <p14:creationId xmlns:p14="http://schemas.microsoft.com/office/powerpoint/2010/main" val="185316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80369" cy="369332"/>
          </a:xfrm>
          <a:prstGeom prst="rect">
            <a:avLst/>
          </a:prstGeom>
          <a:noFill/>
        </p:spPr>
        <p:txBody>
          <a:bodyPr wrap="none" rtlCol="0">
            <a:spAutoFit/>
          </a:bodyPr>
          <a:lstStyle/>
          <a:p>
            <a:r>
              <a:rPr lang="en-US" b="1" dirty="0">
                <a:solidFill>
                  <a:schemeClr val="bg1"/>
                </a:solidFill>
                <a:latin typeface="Microsoft YaHei" panose="020B0503020204020204" pitchFamily="34" charset="-122"/>
                <a:ea typeface="Microsoft YaHei" panose="020B0503020204020204" pitchFamily="34" charset="-122"/>
              </a:rPr>
              <a:t>Demo</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3" name="Graphic 2">
            <a:extLst>
              <a:ext uri="{FF2B5EF4-FFF2-40B4-BE49-F238E27FC236}">
                <a16:creationId xmlns:a16="http://schemas.microsoft.com/office/drawing/2014/main" id="{87736AB8-950D-5149-AC43-13EC8988EAA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77" t="6581" r="2421" b="6963"/>
          <a:stretch/>
        </p:blipFill>
        <p:spPr>
          <a:xfrm>
            <a:off x="1283855" y="532503"/>
            <a:ext cx="10547927" cy="2296141"/>
          </a:xfrm>
          <a:prstGeom prst="rect">
            <a:avLst/>
          </a:prstGeom>
        </p:spPr>
      </p:pic>
      <p:cxnSp>
        <p:nvCxnSpPr>
          <p:cNvPr id="5" name="Straight Connector 4">
            <a:extLst>
              <a:ext uri="{FF2B5EF4-FFF2-40B4-BE49-F238E27FC236}">
                <a16:creationId xmlns:a16="http://schemas.microsoft.com/office/drawing/2014/main" id="{1C7CC722-2CA0-C645-8FAE-0C6DBCA4421F}"/>
              </a:ext>
            </a:extLst>
          </p:cNvPr>
          <p:cNvCxnSpPr>
            <a:cxnSpLocks/>
          </p:cNvCxnSpPr>
          <p:nvPr/>
        </p:nvCxnSpPr>
        <p:spPr>
          <a:xfrm>
            <a:off x="1160793" y="674840"/>
            <a:ext cx="0" cy="5508319"/>
          </a:xfrm>
          <a:prstGeom prst="line">
            <a:avLst/>
          </a:prstGeom>
          <a:ln w="44450">
            <a:solidFill>
              <a:srgbClr val="024999"/>
            </a:solidFill>
            <a:prstDash val="sysDot"/>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6DAC71E8-B03F-4F46-8FB0-67A50CB499C8}"/>
              </a:ext>
            </a:extLst>
          </p:cNvPr>
          <p:cNvSpPr/>
          <p:nvPr/>
        </p:nvSpPr>
        <p:spPr>
          <a:xfrm>
            <a:off x="1283855" y="674841"/>
            <a:ext cx="10547927" cy="2068360"/>
          </a:xfrm>
          <a:custGeom>
            <a:avLst/>
            <a:gdLst>
              <a:gd name="connsiteX0" fmla="*/ 7693891 w 10547927"/>
              <a:gd name="connsiteY0" fmla="*/ 953757 h 2068360"/>
              <a:gd name="connsiteX1" fmla="*/ 6435106 w 10547927"/>
              <a:gd name="connsiteY1" fmla="*/ 1116352 h 2068360"/>
              <a:gd name="connsiteX2" fmla="*/ 7693891 w 10547927"/>
              <a:gd name="connsiteY2" fmla="*/ 1278947 h 2068360"/>
              <a:gd name="connsiteX3" fmla="*/ 8952676 w 10547927"/>
              <a:gd name="connsiteY3" fmla="*/ 1116352 h 2068360"/>
              <a:gd name="connsiteX4" fmla="*/ 7693891 w 10547927"/>
              <a:gd name="connsiteY4" fmla="*/ 953757 h 2068360"/>
              <a:gd name="connsiteX5" fmla="*/ 0 w 10547927"/>
              <a:gd name="connsiteY5" fmla="*/ 0 h 2068360"/>
              <a:gd name="connsiteX6" fmla="*/ 10547927 w 10547927"/>
              <a:gd name="connsiteY6" fmla="*/ 0 h 2068360"/>
              <a:gd name="connsiteX7" fmla="*/ 10547927 w 10547927"/>
              <a:gd name="connsiteY7" fmla="*/ 2068360 h 2068360"/>
              <a:gd name="connsiteX8" fmla="*/ 5413829 w 10547927"/>
              <a:gd name="connsiteY8" fmla="*/ 2068360 h 2068360"/>
              <a:gd name="connsiteX9" fmla="*/ 7028873 w 10547927"/>
              <a:gd name="connsiteY9" fmla="*/ 1830853 h 2068360"/>
              <a:gd name="connsiteX10" fmla="*/ 5413829 w 10547927"/>
              <a:gd name="connsiteY10" fmla="*/ 1593346 h 2068360"/>
              <a:gd name="connsiteX11" fmla="*/ 3798785 w 10547927"/>
              <a:gd name="connsiteY11" fmla="*/ 1830853 h 2068360"/>
              <a:gd name="connsiteX12" fmla="*/ 5413829 w 10547927"/>
              <a:gd name="connsiteY12" fmla="*/ 2068360 h 2068360"/>
              <a:gd name="connsiteX13" fmla="*/ 0 w 10547927"/>
              <a:gd name="connsiteY13" fmla="*/ 2068360 h 20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47927" h="2068360">
                <a:moveTo>
                  <a:pt x="7693891" y="953757"/>
                </a:moveTo>
                <a:cubicBezTo>
                  <a:pt x="6998683" y="953757"/>
                  <a:pt x="6435106" y="1026553"/>
                  <a:pt x="6435106" y="1116352"/>
                </a:cubicBezTo>
                <a:cubicBezTo>
                  <a:pt x="6435106" y="1206151"/>
                  <a:pt x="6998683" y="1278947"/>
                  <a:pt x="7693891" y="1278947"/>
                </a:cubicBezTo>
                <a:cubicBezTo>
                  <a:pt x="8389099" y="1278947"/>
                  <a:pt x="8952676" y="1206151"/>
                  <a:pt x="8952676" y="1116352"/>
                </a:cubicBezTo>
                <a:cubicBezTo>
                  <a:pt x="8952676" y="1026553"/>
                  <a:pt x="8389099" y="953757"/>
                  <a:pt x="7693891" y="953757"/>
                </a:cubicBezTo>
                <a:close/>
                <a:moveTo>
                  <a:pt x="0" y="0"/>
                </a:moveTo>
                <a:lnTo>
                  <a:pt x="10547927" y="0"/>
                </a:lnTo>
                <a:lnTo>
                  <a:pt x="10547927" y="2068360"/>
                </a:lnTo>
                <a:lnTo>
                  <a:pt x="5413829" y="2068360"/>
                </a:lnTo>
                <a:cubicBezTo>
                  <a:pt x="6305793" y="2068360"/>
                  <a:pt x="7028873" y="1962024"/>
                  <a:pt x="7028873" y="1830853"/>
                </a:cubicBezTo>
                <a:cubicBezTo>
                  <a:pt x="7028873" y="1699682"/>
                  <a:pt x="6305793" y="1593346"/>
                  <a:pt x="5413829" y="1593346"/>
                </a:cubicBezTo>
                <a:cubicBezTo>
                  <a:pt x="4521865" y="1593346"/>
                  <a:pt x="3798785" y="1699682"/>
                  <a:pt x="3798785" y="1830853"/>
                </a:cubicBezTo>
                <a:cubicBezTo>
                  <a:pt x="3798785" y="1962024"/>
                  <a:pt x="4521865" y="2068360"/>
                  <a:pt x="5413829" y="2068360"/>
                </a:cubicBezTo>
                <a:lnTo>
                  <a:pt x="0" y="2068360"/>
                </a:lnTo>
                <a:close/>
              </a:path>
            </a:pathLst>
          </a:cu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N"/>
          </a:p>
        </p:txBody>
      </p:sp>
      <p:sp>
        <p:nvSpPr>
          <p:cNvPr id="22" name="文本框 1">
            <a:extLst>
              <a:ext uri="{FF2B5EF4-FFF2-40B4-BE49-F238E27FC236}">
                <a16:creationId xmlns:a16="http://schemas.microsoft.com/office/drawing/2014/main" id="{3997F4A2-9577-1A47-B311-9BC3D037CFD8}"/>
              </a:ext>
            </a:extLst>
          </p:cNvPr>
          <p:cNvSpPr txBox="1"/>
          <p:nvPr/>
        </p:nvSpPr>
        <p:spPr>
          <a:xfrm>
            <a:off x="1695376" y="3875102"/>
            <a:ext cx="7282364" cy="1600438"/>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Remain high credit rating:</a:t>
            </a:r>
          </a:p>
          <a:p>
            <a:pPr lvl="1"/>
            <a:r>
              <a:rPr lang="en-US" altLang="zh-CN" sz="2000" dirty="0"/>
              <a:t>     </a:t>
            </a:r>
            <a:r>
              <a:rPr lang="en-US" altLang="zh-CN" i="1" dirty="0"/>
              <a:t>(1) Evaluate the risk of each product</a:t>
            </a:r>
          </a:p>
          <a:p>
            <a:pPr lvl="1"/>
            <a:r>
              <a:rPr lang="en-US" altLang="zh-CN" i="1" dirty="0"/>
              <a:t>      (2) Provide systematical training to employees</a:t>
            </a:r>
          </a:p>
          <a:p>
            <a:pPr marL="342900" indent="-342900">
              <a:buFont typeface="Arial" panose="020B0604020202020204" pitchFamily="34" charset="0"/>
              <a:buChar char="•"/>
            </a:pPr>
            <a:r>
              <a:rPr lang="en-US" altLang="zh-CN" sz="2000" dirty="0"/>
              <a:t>Keep pace with competitors on products and services</a:t>
            </a:r>
          </a:p>
          <a:p>
            <a:pPr marL="342900" indent="-342900">
              <a:buFont typeface="Arial" panose="020B0604020202020204" pitchFamily="34" charset="0"/>
              <a:buChar char="•"/>
            </a:pPr>
            <a:r>
              <a:rPr lang="en-US" altLang="zh-CN" sz="2000" dirty="0"/>
              <a:t>Distribute questionnaires to customers regularly</a:t>
            </a:r>
          </a:p>
        </p:txBody>
      </p:sp>
      <p:sp>
        <p:nvSpPr>
          <p:cNvPr id="23" name="TextBox 19">
            <a:extLst>
              <a:ext uri="{FF2B5EF4-FFF2-40B4-BE49-F238E27FC236}">
                <a16:creationId xmlns:a16="http://schemas.microsoft.com/office/drawing/2014/main" id="{96EF667C-94D0-684A-A23B-9013A3605072}"/>
              </a:ext>
            </a:extLst>
          </p:cNvPr>
          <p:cNvSpPr txBox="1"/>
          <p:nvPr/>
        </p:nvSpPr>
        <p:spPr>
          <a:xfrm>
            <a:off x="1695376" y="3298802"/>
            <a:ext cx="3003748" cy="400110"/>
          </a:xfrm>
          <a:prstGeom prst="rect">
            <a:avLst/>
          </a:prstGeom>
          <a:solidFill>
            <a:srgbClr val="171C62"/>
          </a:solidFill>
        </p:spPr>
        <p:txBody>
          <a:bodyPr wrap="square" rtlCol="0">
            <a:spAutoFit/>
          </a:bodyPr>
          <a:lstStyle>
            <a:defPPr>
              <a:defRPr lang="en-US"/>
            </a:defPPr>
            <a:lvl1pPr algn="ctr">
              <a:defRPr sz="1400" b="1">
                <a:solidFill>
                  <a:schemeClr val="bg1"/>
                </a:solidFill>
                <a:latin typeface="Microsoft YaHei" panose="020B0503020204020204" pitchFamily="34" charset="-122"/>
                <a:ea typeface="Microsoft YaHei" panose="020B0503020204020204" pitchFamily="34" charset="-122"/>
              </a:defRPr>
            </a:lvl1pPr>
          </a:lstStyle>
          <a:p>
            <a:r>
              <a:rPr lang="en-US" dirty="0"/>
              <a:t>All Customers</a:t>
            </a:r>
            <a:endParaRPr lang="en-CN" dirty="0"/>
          </a:p>
        </p:txBody>
      </p:sp>
      <p:pic>
        <p:nvPicPr>
          <p:cNvPr id="24" name="图片 4" descr="图示, 工程绘图&#10;&#10;描述已自动生成">
            <a:extLst>
              <a:ext uri="{FF2B5EF4-FFF2-40B4-BE49-F238E27FC236}">
                <a16:creationId xmlns:a16="http://schemas.microsoft.com/office/drawing/2014/main" id="{D027FCD9-8A7F-7B47-8AB2-30FDBBCCE3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4802" y="3334588"/>
            <a:ext cx="2034886" cy="2034886"/>
          </a:xfrm>
          <a:prstGeom prst="rect">
            <a:avLst/>
          </a:prstGeom>
        </p:spPr>
      </p:pic>
    </p:spTree>
    <p:extLst>
      <p:ext uri="{BB962C8B-B14F-4D97-AF65-F5344CB8AC3E}">
        <p14:creationId xmlns:p14="http://schemas.microsoft.com/office/powerpoint/2010/main" val="379516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2172069"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Cost Comparison</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graphicFrame>
        <p:nvGraphicFramePr>
          <p:cNvPr id="4" name="表格 4">
            <a:extLst>
              <a:ext uri="{FF2B5EF4-FFF2-40B4-BE49-F238E27FC236}">
                <a16:creationId xmlns:a16="http://schemas.microsoft.com/office/drawing/2014/main" id="{D2BCD0D3-FEE0-406C-84B3-A22D2E60CA4A}"/>
              </a:ext>
            </a:extLst>
          </p:cNvPr>
          <p:cNvGraphicFramePr>
            <a:graphicFrameLocks noGrp="1"/>
          </p:cNvGraphicFramePr>
          <p:nvPr/>
        </p:nvGraphicFramePr>
        <p:xfrm>
          <a:off x="1432512" y="960939"/>
          <a:ext cx="9039774" cy="4888555"/>
        </p:xfrm>
        <a:graphic>
          <a:graphicData uri="http://schemas.openxmlformats.org/drawingml/2006/table">
            <a:tbl>
              <a:tblPr firstRow="1" bandRow="1">
                <a:tableStyleId>{7E9639D4-E3E2-4D34-9284-5A2195B3D0D7}</a:tableStyleId>
              </a:tblPr>
              <a:tblGrid>
                <a:gridCol w="1830452">
                  <a:extLst>
                    <a:ext uri="{9D8B030D-6E8A-4147-A177-3AD203B41FA5}">
                      <a16:colId xmlns:a16="http://schemas.microsoft.com/office/drawing/2014/main" val="3662182420"/>
                    </a:ext>
                  </a:extLst>
                </a:gridCol>
                <a:gridCol w="3493971">
                  <a:extLst>
                    <a:ext uri="{9D8B030D-6E8A-4147-A177-3AD203B41FA5}">
                      <a16:colId xmlns:a16="http://schemas.microsoft.com/office/drawing/2014/main" val="3090922225"/>
                    </a:ext>
                  </a:extLst>
                </a:gridCol>
                <a:gridCol w="3715351">
                  <a:extLst>
                    <a:ext uri="{9D8B030D-6E8A-4147-A177-3AD203B41FA5}">
                      <a16:colId xmlns:a16="http://schemas.microsoft.com/office/drawing/2014/main" val="544763633"/>
                    </a:ext>
                  </a:extLst>
                </a:gridCol>
              </a:tblGrid>
              <a:tr h="900979">
                <a:tc>
                  <a:txBody>
                    <a:bodyPr/>
                    <a:lstStyle/>
                    <a:p>
                      <a:endParaRPr lang="zh-CN" altLang="en-US" sz="2000" dirty="0"/>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Not 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extLst>
                  <a:ext uri="{0D108BD9-81ED-4DB2-BD59-A6C34878D82A}">
                    <a16:rowId xmlns:a16="http://schemas.microsoft.com/office/drawing/2014/main" val="2945369785"/>
                  </a:ext>
                </a:extLst>
              </a:tr>
              <a:tr h="1822892">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Without 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4472C4"/>
                          </a:solidFill>
                        </a:rPr>
                        <a:t>Tremendous waste of resources and manpower</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endParaRPr lang="en-US" altLang="zh-CN" sz="2000" b="1" dirty="0">
                        <a:solidFill>
                          <a:srgbClr val="4472C4"/>
                        </a:solidFill>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93315550"/>
                  </a:ext>
                </a:extLst>
              </a:tr>
              <a:tr h="2164684">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024999"/>
                          </a:solidFill>
                        </a:rPr>
                        <a:t>May waste resources and manpower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24999"/>
                          </a:solidFill>
                        </a:rPr>
                        <a:t>Create little revenues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2000" b="1" dirty="0">
                        <a:solidFill>
                          <a:schemeClr val="bg1"/>
                        </a:solidFill>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75532829"/>
                  </a:ext>
                </a:extLst>
              </a:tr>
            </a:tbl>
          </a:graphicData>
        </a:graphic>
      </p:graphicFrame>
    </p:spTree>
    <p:extLst>
      <p:ext uri="{BB962C8B-B14F-4D97-AF65-F5344CB8AC3E}">
        <p14:creationId xmlns:p14="http://schemas.microsoft.com/office/powerpoint/2010/main" val="2561516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2172069"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Cost Comparison</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graphicFrame>
        <p:nvGraphicFramePr>
          <p:cNvPr id="4" name="表格 4">
            <a:extLst>
              <a:ext uri="{FF2B5EF4-FFF2-40B4-BE49-F238E27FC236}">
                <a16:creationId xmlns:a16="http://schemas.microsoft.com/office/drawing/2014/main" id="{D2BCD0D3-FEE0-406C-84B3-A22D2E60CA4A}"/>
              </a:ext>
            </a:extLst>
          </p:cNvPr>
          <p:cNvGraphicFramePr>
            <a:graphicFrameLocks noGrp="1"/>
          </p:cNvGraphicFramePr>
          <p:nvPr/>
        </p:nvGraphicFramePr>
        <p:xfrm>
          <a:off x="1432512" y="960939"/>
          <a:ext cx="9039774" cy="4888555"/>
        </p:xfrm>
        <a:graphic>
          <a:graphicData uri="http://schemas.openxmlformats.org/drawingml/2006/table">
            <a:tbl>
              <a:tblPr firstRow="1" bandRow="1">
                <a:tableStyleId>{7E9639D4-E3E2-4D34-9284-5A2195B3D0D7}</a:tableStyleId>
              </a:tblPr>
              <a:tblGrid>
                <a:gridCol w="1830452">
                  <a:extLst>
                    <a:ext uri="{9D8B030D-6E8A-4147-A177-3AD203B41FA5}">
                      <a16:colId xmlns:a16="http://schemas.microsoft.com/office/drawing/2014/main" val="3662182420"/>
                    </a:ext>
                  </a:extLst>
                </a:gridCol>
                <a:gridCol w="3493971">
                  <a:extLst>
                    <a:ext uri="{9D8B030D-6E8A-4147-A177-3AD203B41FA5}">
                      <a16:colId xmlns:a16="http://schemas.microsoft.com/office/drawing/2014/main" val="3090922225"/>
                    </a:ext>
                  </a:extLst>
                </a:gridCol>
                <a:gridCol w="3715351">
                  <a:extLst>
                    <a:ext uri="{9D8B030D-6E8A-4147-A177-3AD203B41FA5}">
                      <a16:colId xmlns:a16="http://schemas.microsoft.com/office/drawing/2014/main" val="544763633"/>
                    </a:ext>
                  </a:extLst>
                </a:gridCol>
              </a:tblGrid>
              <a:tr h="900979">
                <a:tc>
                  <a:txBody>
                    <a:bodyPr/>
                    <a:lstStyle/>
                    <a:p>
                      <a:endParaRPr lang="zh-CN" altLang="en-US" sz="2000" dirty="0"/>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Not 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extLst>
                  <a:ext uri="{0D108BD9-81ED-4DB2-BD59-A6C34878D82A}">
                    <a16:rowId xmlns:a16="http://schemas.microsoft.com/office/drawing/2014/main" val="2945369785"/>
                  </a:ext>
                </a:extLst>
              </a:tr>
              <a:tr h="1822892">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Without 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4472C4"/>
                          </a:solidFill>
                        </a:rPr>
                        <a:t>Tremendous waste of resources and manpower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72C4"/>
                          </a:solidFill>
                        </a:rPr>
                        <a:t>Create very little revenues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r>
                        <a:rPr lang="en-US" altLang="zh-CN" sz="2000" b="1" dirty="0">
                          <a:solidFill>
                            <a:srgbClr val="4472C4"/>
                          </a:solidFill>
                        </a:rPr>
                        <a:t>Low success rate </a:t>
                      </a:r>
                    </a:p>
                    <a:p>
                      <a:r>
                        <a:rPr lang="en-US" altLang="zh-CN" sz="2000" b="1" dirty="0">
                          <a:solidFill>
                            <a:srgbClr val="4472C4"/>
                          </a:solidFill>
                        </a:rPr>
                        <a:t>Create little revenues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493315550"/>
                  </a:ext>
                </a:extLst>
              </a:tr>
              <a:tr h="2164684">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024999"/>
                          </a:solidFill>
                        </a:rPr>
                        <a:t>May waste resources and manpower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24999"/>
                          </a:solidFill>
                        </a:rPr>
                        <a:t>Create little revenues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2000" b="1" dirty="0">
                        <a:solidFill>
                          <a:schemeClr val="bg1"/>
                        </a:solidFill>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75532829"/>
                  </a:ext>
                </a:extLst>
              </a:tr>
            </a:tbl>
          </a:graphicData>
        </a:graphic>
      </p:graphicFrame>
    </p:spTree>
    <p:extLst>
      <p:ext uri="{BB962C8B-B14F-4D97-AF65-F5344CB8AC3E}">
        <p14:creationId xmlns:p14="http://schemas.microsoft.com/office/powerpoint/2010/main" val="603388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326878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Cheng Jie (Jayne)</a:t>
            </a:r>
            <a:endParaRPr lang="en-CN" dirty="0">
              <a:solidFill>
                <a:schemeClr val="bg1"/>
              </a:solidFill>
              <a:latin typeface="Microsoft YaHei" panose="020B0503020204020204" pitchFamily="34" charset="-122"/>
              <a:ea typeface="Microsoft YaHei" panose="020B0503020204020204" pitchFamily="34" charset="-122"/>
            </a:endParaRP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2172069"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Cost Comparison</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a:t>
            </a:r>
            <a:r>
              <a:rPr lang="en-US" sz="1200" dirty="0"/>
              <a:t>e</a:t>
            </a:r>
            <a:r>
              <a:rPr lang="en-CN" sz="1200" dirty="0"/>
              <a:t>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graphicFrame>
        <p:nvGraphicFramePr>
          <p:cNvPr id="4" name="表格 4">
            <a:extLst>
              <a:ext uri="{FF2B5EF4-FFF2-40B4-BE49-F238E27FC236}">
                <a16:creationId xmlns:a16="http://schemas.microsoft.com/office/drawing/2014/main" id="{D2BCD0D3-FEE0-406C-84B3-A22D2E60CA4A}"/>
              </a:ext>
            </a:extLst>
          </p:cNvPr>
          <p:cNvGraphicFramePr>
            <a:graphicFrameLocks noGrp="1"/>
          </p:cNvGraphicFramePr>
          <p:nvPr/>
        </p:nvGraphicFramePr>
        <p:xfrm>
          <a:off x="1432512" y="960939"/>
          <a:ext cx="9039774" cy="4888555"/>
        </p:xfrm>
        <a:graphic>
          <a:graphicData uri="http://schemas.openxmlformats.org/drawingml/2006/table">
            <a:tbl>
              <a:tblPr firstRow="1" bandRow="1">
                <a:tableStyleId>{7E9639D4-E3E2-4D34-9284-5A2195B3D0D7}</a:tableStyleId>
              </a:tblPr>
              <a:tblGrid>
                <a:gridCol w="1830452">
                  <a:extLst>
                    <a:ext uri="{9D8B030D-6E8A-4147-A177-3AD203B41FA5}">
                      <a16:colId xmlns:a16="http://schemas.microsoft.com/office/drawing/2014/main" val="3662182420"/>
                    </a:ext>
                  </a:extLst>
                </a:gridCol>
                <a:gridCol w="3493971">
                  <a:extLst>
                    <a:ext uri="{9D8B030D-6E8A-4147-A177-3AD203B41FA5}">
                      <a16:colId xmlns:a16="http://schemas.microsoft.com/office/drawing/2014/main" val="3090922225"/>
                    </a:ext>
                  </a:extLst>
                </a:gridCol>
                <a:gridCol w="3715351">
                  <a:extLst>
                    <a:ext uri="{9D8B030D-6E8A-4147-A177-3AD203B41FA5}">
                      <a16:colId xmlns:a16="http://schemas.microsoft.com/office/drawing/2014/main" val="544763633"/>
                    </a:ext>
                  </a:extLst>
                </a:gridCol>
              </a:tblGrid>
              <a:tr h="900979">
                <a:tc>
                  <a:txBody>
                    <a:bodyPr/>
                    <a:lstStyle/>
                    <a:p>
                      <a:endParaRPr lang="zh-CN" altLang="en-US" sz="2000" dirty="0"/>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Not 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tc>
                  <a:txBody>
                    <a:bodyPr/>
                    <a:lstStyle/>
                    <a:p>
                      <a:r>
                        <a:rPr lang="en-US" altLang="zh-CN" sz="1800" dirty="0">
                          <a:latin typeface="微软雅黑" panose="020B0503020204020204" pitchFamily="34" charset="-122"/>
                          <a:ea typeface="微软雅黑" panose="020B0503020204020204" pitchFamily="34" charset="-122"/>
                        </a:rPr>
                        <a:t>Predict Customer Churn</a:t>
                      </a:r>
                      <a:endParaRPr lang="zh-CN" altLang="en-US" sz="1800" dirty="0">
                        <a:latin typeface="微软雅黑" panose="020B0503020204020204" pitchFamily="34" charset="-122"/>
                        <a:ea typeface="微软雅黑" panose="020B0503020204020204" pitchFamily="34" charset="-122"/>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24999"/>
                    </a:solidFill>
                  </a:tcPr>
                </a:tc>
                <a:extLst>
                  <a:ext uri="{0D108BD9-81ED-4DB2-BD59-A6C34878D82A}">
                    <a16:rowId xmlns:a16="http://schemas.microsoft.com/office/drawing/2014/main" val="2945369785"/>
                  </a:ext>
                </a:extLst>
              </a:tr>
              <a:tr h="1822892">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Without 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4472C4"/>
                          </a:solidFill>
                        </a:rPr>
                        <a:t>Tremendous waste of resources and manpower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72C4"/>
                          </a:solidFill>
                        </a:rPr>
                        <a:t>Create very little revenues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r>
                        <a:rPr lang="en-US" altLang="zh-CN" sz="2000" b="1" dirty="0">
                          <a:solidFill>
                            <a:srgbClr val="4472C4"/>
                          </a:solidFill>
                        </a:rPr>
                        <a:t>Low success rate </a:t>
                      </a:r>
                    </a:p>
                    <a:p>
                      <a:r>
                        <a:rPr lang="en-US" altLang="zh-CN" sz="2000" b="1" dirty="0">
                          <a:solidFill>
                            <a:srgbClr val="4472C4"/>
                          </a:solidFill>
                        </a:rPr>
                        <a:t>Create little revenues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493315550"/>
                  </a:ext>
                </a:extLst>
              </a:tr>
              <a:tr h="2164684">
                <a:tc>
                  <a:txBody>
                    <a:bodyPr/>
                    <a:lstStyle/>
                    <a:p>
                      <a:r>
                        <a:rPr lang="en-US" altLang="zh-CN" sz="1800" b="1" kern="1200" dirty="0">
                          <a:solidFill>
                            <a:schemeClr val="bg1"/>
                          </a:solidFill>
                          <a:latin typeface="微软雅黑" panose="020B0503020204020204" pitchFamily="34" charset="-122"/>
                          <a:ea typeface="微软雅黑" panose="020B0503020204020204" pitchFamily="34" charset="-122"/>
                        </a:rPr>
                        <a:t>Customer Segmentation</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40000"/>
                        <a:lumOff val="60000"/>
                      </a:schemeClr>
                    </a:solidFill>
                  </a:tcPr>
                </a:tc>
                <a:tc>
                  <a:txBody>
                    <a:bodyPr/>
                    <a:lstStyle/>
                    <a:p>
                      <a:r>
                        <a:rPr lang="en-US" altLang="zh-CN" sz="2000" b="1" dirty="0">
                          <a:solidFill>
                            <a:srgbClr val="024999"/>
                          </a:solidFill>
                        </a:rPr>
                        <a:t>May waste resources and manpower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24999"/>
                          </a:solidFill>
                        </a:rPr>
                        <a:t>Create little revenues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bg1"/>
                          </a:solidFill>
                        </a:rPr>
                        <a:t>Save resources and manpower</a:t>
                      </a:r>
                    </a:p>
                    <a:p>
                      <a:r>
                        <a:rPr lang="en-US" altLang="zh-CN" sz="2000" b="1" dirty="0">
                          <a:solidFill>
                            <a:schemeClr val="bg1"/>
                          </a:solidFill>
                        </a:rPr>
                        <a:t>High success rate </a:t>
                      </a:r>
                    </a:p>
                    <a:p>
                      <a:r>
                        <a:rPr lang="en-US" altLang="zh-CN" sz="2000" b="1" dirty="0">
                          <a:solidFill>
                            <a:schemeClr val="bg1"/>
                          </a:solidFill>
                        </a:rPr>
                        <a:t>Generate considerable revenues</a:t>
                      </a:r>
                      <a:endParaRPr lang="zh-CN" altLang="en-US" sz="2000" b="1" dirty="0">
                        <a:solidFill>
                          <a:schemeClr val="bg1"/>
                        </a:solidFill>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875532829"/>
                  </a:ext>
                </a:extLst>
              </a:tr>
            </a:tbl>
          </a:graphicData>
        </a:graphic>
      </p:graphicFrame>
    </p:spTree>
    <p:extLst>
      <p:ext uri="{BB962C8B-B14F-4D97-AF65-F5344CB8AC3E}">
        <p14:creationId xmlns:p14="http://schemas.microsoft.com/office/powerpoint/2010/main" val="2693095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23E18-1F02-FA4D-8B4D-E87C9AFBB80C}"/>
              </a:ext>
            </a:extLst>
          </p:cNvPr>
          <p:cNvPicPr>
            <a:picLocks noChangeAspect="1"/>
          </p:cNvPicPr>
          <p:nvPr/>
        </p:nvPicPr>
        <p:blipFill rotWithShape="1">
          <a:blip r:embed="rId3">
            <a:extLst>
              <a:ext uri="{28A0092B-C50C-407E-A947-70E740481C1C}">
                <a14:useLocalDpi xmlns:a14="http://schemas.microsoft.com/office/drawing/2010/main" val="0"/>
              </a:ext>
            </a:extLst>
          </a:blip>
          <a:srcRect l="1" r="18903"/>
          <a:stretch/>
        </p:blipFill>
        <p:spPr>
          <a:xfrm>
            <a:off x="0" y="0"/>
            <a:ext cx="12192000" cy="6327909"/>
          </a:xfrm>
          <a:prstGeom prst="rect">
            <a:avLst/>
          </a:prstGeom>
        </p:spPr>
      </p:pic>
      <p:sp>
        <p:nvSpPr>
          <p:cNvPr id="5" name="Rectangle 4">
            <a:extLst>
              <a:ext uri="{FF2B5EF4-FFF2-40B4-BE49-F238E27FC236}">
                <a16:creationId xmlns:a16="http://schemas.microsoft.com/office/drawing/2014/main" id="{4F7A1145-82C9-2243-AC2E-AD23D8AD1CED}"/>
              </a:ext>
            </a:extLst>
          </p:cNvPr>
          <p:cNvSpPr/>
          <p:nvPr/>
        </p:nvSpPr>
        <p:spPr>
          <a:xfrm>
            <a:off x="0" y="6429"/>
            <a:ext cx="12192000" cy="6327909"/>
          </a:xfrm>
          <a:prstGeom prst="rect">
            <a:avLst/>
          </a:prstGeom>
          <a:solidFill>
            <a:schemeClr val="tx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itle 5"/>
          <p:cNvSpPr>
            <a:spLocks noGrp="1"/>
          </p:cNvSpPr>
          <p:nvPr>
            <p:ph type="ctrTitle"/>
          </p:nvPr>
        </p:nvSpPr>
        <p:spPr>
          <a:xfrm>
            <a:off x="1524000" y="530091"/>
            <a:ext cx="9144000" cy="2387600"/>
          </a:xfrm>
        </p:spPr>
        <p:txBody>
          <a:bodyPr>
            <a:normAutofit/>
          </a:bodyPr>
          <a:lstStyle/>
          <a:p>
            <a:pPr latinLnBrk="1"/>
            <a:r>
              <a:rPr lang="en-GB" altLang="zh-CN" sz="5400" b="1" dirty="0">
                <a:solidFill>
                  <a:schemeClr val="bg1"/>
                </a:solidFill>
              </a:rPr>
              <a:t>Thank You</a:t>
            </a:r>
          </a:p>
        </p:txBody>
      </p:sp>
      <p:sp>
        <p:nvSpPr>
          <p:cNvPr id="3" name="Subtitle 2"/>
          <p:cNvSpPr>
            <a:spLocks noGrp="1"/>
          </p:cNvSpPr>
          <p:nvPr>
            <p:ph type="subTitle" idx="1"/>
          </p:nvPr>
        </p:nvSpPr>
        <p:spPr>
          <a:xfrm>
            <a:off x="1524000" y="3602037"/>
            <a:ext cx="9144000" cy="2725871"/>
          </a:xfrm>
        </p:spPr>
        <p:txBody>
          <a:bodyPr>
            <a:normAutofit/>
          </a:bodyPr>
          <a:lstStyle/>
          <a:p>
            <a:r>
              <a:rPr lang="en-US" dirty="0">
                <a:solidFill>
                  <a:schemeClr val="bg1"/>
                </a:solidFill>
              </a:rPr>
              <a:t>Team 7</a:t>
            </a:r>
          </a:p>
          <a:p>
            <a:endParaRPr lang="en-US" dirty="0">
              <a:solidFill>
                <a:schemeClr val="bg1"/>
              </a:solidFill>
            </a:endParaRPr>
          </a:p>
          <a:p>
            <a:pPr algn="l"/>
            <a:r>
              <a:rPr lang="en-US" dirty="0">
                <a:solidFill>
                  <a:schemeClr val="bg1"/>
                </a:solidFill>
              </a:rPr>
              <a:t>             Cheng  </a:t>
            </a:r>
            <a:r>
              <a:rPr lang="en-US" dirty="0" err="1">
                <a:solidFill>
                  <a:schemeClr val="bg1"/>
                </a:solidFill>
              </a:rPr>
              <a:t>Jie</a:t>
            </a:r>
            <a:r>
              <a:rPr lang="en-US" dirty="0">
                <a:solidFill>
                  <a:schemeClr val="bg1"/>
                </a:solidFill>
              </a:rPr>
              <a:t>    G2000455H                 Li </a:t>
            </a:r>
            <a:r>
              <a:rPr lang="en-US" dirty="0" err="1">
                <a:solidFill>
                  <a:schemeClr val="bg1"/>
                </a:solidFill>
              </a:rPr>
              <a:t>Ziye</a:t>
            </a:r>
            <a:r>
              <a:rPr lang="en-US" dirty="0">
                <a:solidFill>
                  <a:schemeClr val="bg1"/>
                </a:solidFill>
              </a:rPr>
              <a:t>        G2000873G </a:t>
            </a:r>
          </a:p>
          <a:p>
            <a:pPr algn="l"/>
            <a:r>
              <a:rPr lang="en-US" dirty="0">
                <a:solidFill>
                  <a:schemeClr val="bg1"/>
                </a:solidFill>
              </a:rPr>
              <a:t>             </a:t>
            </a:r>
            <a:r>
              <a:rPr lang="en-US" dirty="0" err="1">
                <a:solidFill>
                  <a:schemeClr val="bg1"/>
                </a:solidFill>
              </a:rPr>
              <a:t>Lyu</a:t>
            </a:r>
            <a:r>
              <a:rPr lang="en-US" dirty="0">
                <a:solidFill>
                  <a:schemeClr val="bg1"/>
                </a:solidFill>
              </a:rPr>
              <a:t> </a:t>
            </a:r>
            <a:r>
              <a:rPr lang="en-US" dirty="0" err="1">
                <a:solidFill>
                  <a:schemeClr val="bg1"/>
                </a:solidFill>
              </a:rPr>
              <a:t>Yunfan</a:t>
            </a:r>
            <a:r>
              <a:rPr lang="en-US" dirty="0">
                <a:solidFill>
                  <a:schemeClr val="bg1"/>
                </a:solidFill>
              </a:rPr>
              <a:t>   G2000805D                 Ma </a:t>
            </a:r>
            <a:r>
              <a:rPr lang="en-US" dirty="0" err="1">
                <a:solidFill>
                  <a:schemeClr val="bg1"/>
                </a:solidFill>
              </a:rPr>
              <a:t>Yuqing</a:t>
            </a:r>
            <a:r>
              <a:rPr lang="en-US" dirty="0">
                <a:solidFill>
                  <a:schemeClr val="bg1"/>
                </a:solidFill>
              </a:rPr>
              <a:t> G2000305E</a:t>
            </a:r>
          </a:p>
          <a:p>
            <a:pPr algn="l"/>
            <a:r>
              <a:rPr lang="en-US" dirty="0">
                <a:solidFill>
                  <a:schemeClr val="bg1"/>
                </a:solidFill>
              </a:rPr>
              <a:t>             Wang </a:t>
            </a:r>
            <a:r>
              <a:rPr lang="en-US" dirty="0" err="1">
                <a:solidFill>
                  <a:schemeClr val="bg1"/>
                </a:solidFill>
              </a:rPr>
              <a:t>Lyu</a:t>
            </a:r>
            <a:r>
              <a:rPr lang="en-US" dirty="0">
                <a:solidFill>
                  <a:schemeClr val="bg1"/>
                </a:solidFill>
              </a:rPr>
              <a:t>     G2003525C </a:t>
            </a:r>
          </a:p>
          <a:p>
            <a:pPr algn="l"/>
            <a:endParaRPr lang="en-US" dirty="0">
              <a:solidFill>
                <a:schemeClr val="bg1"/>
              </a:solidFill>
            </a:endParaRPr>
          </a:p>
          <a:p>
            <a:endParaRPr lang="en-US" dirty="0">
              <a:solidFill>
                <a:schemeClr val="bg1"/>
              </a:solidFill>
            </a:endParaRPr>
          </a:p>
        </p:txBody>
      </p:sp>
      <p:pic>
        <p:nvPicPr>
          <p:cNvPr id="9" name="Picture 8" descr="NTU_PP_slide_Footer_sized.png"/>
          <p:cNvPicPr>
            <a:picLocks noChangeAspect="1"/>
          </p:cNvPicPr>
          <p:nvPr/>
        </p:nvPicPr>
        <p:blipFill>
          <a:blip r:embed="rId4" cstate="screen"/>
          <a:stretch>
            <a:fillRect/>
          </a:stretch>
        </p:blipFill>
        <p:spPr>
          <a:xfrm>
            <a:off x="0" y="6327909"/>
            <a:ext cx="12192000" cy="537882"/>
          </a:xfrm>
          <a:prstGeom prst="rect">
            <a:avLst/>
          </a:prstGeom>
        </p:spPr>
      </p:pic>
    </p:spTree>
    <p:extLst>
      <p:ext uri="{BB962C8B-B14F-4D97-AF65-F5344CB8AC3E}">
        <p14:creationId xmlns:p14="http://schemas.microsoft.com/office/powerpoint/2010/main" val="33382483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72910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Churn Prediction Dataset</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1026" name="Picture 2" descr="people sitting on chairs near tables during daytime">
            <a:extLst>
              <a:ext uri="{FF2B5EF4-FFF2-40B4-BE49-F238E27FC236}">
                <a16:creationId xmlns:a16="http://schemas.microsoft.com/office/drawing/2014/main" id="{36E1D2FA-0D29-F14E-A172-132B9AAEFE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169" b="-2303"/>
          <a:stretch/>
        </p:blipFill>
        <p:spPr bwMode="auto">
          <a:xfrm>
            <a:off x="1204722" y="997150"/>
            <a:ext cx="10344150" cy="5152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8C2E3E6-CDB5-554E-A70B-695C2E2B3B5D}"/>
              </a:ext>
            </a:extLst>
          </p:cNvPr>
          <p:cNvSpPr/>
          <p:nvPr/>
        </p:nvSpPr>
        <p:spPr>
          <a:xfrm>
            <a:off x="1204722" y="997150"/>
            <a:ext cx="10344150" cy="500131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67509E44-CB9C-1A47-9DC8-EC666F8D5D0A}"/>
              </a:ext>
            </a:extLst>
          </p:cNvPr>
          <p:cNvSpPr/>
          <p:nvPr/>
        </p:nvSpPr>
        <p:spPr>
          <a:xfrm>
            <a:off x="2128424" y="3827646"/>
            <a:ext cx="8496745" cy="923330"/>
          </a:xfrm>
          <a:prstGeom prst="rect">
            <a:avLst/>
          </a:prstGeom>
        </p:spPr>
        <p:txBody>
          <a:bodyPr wrap="square">
            <a:spAutoFit/>
          </a:bodyPr>
          <a:lstStyle/>
          <a:p>
            <a:r>
              <a:rPr lang="en-CN" b="1" dirty="0">
                <a:solidFill>
                  <a:schemeClr val="bg1"/>
                </a:solidFill>
                <a:latin typeface="Apple Braille" pitchFamily="2" charset="0"/>
                <a:ea typeface="Calibri" panose="020F0502020204030204" pitchFamily="34" charset="0"/>
              </a:rPr>
              <a:t>This data set contains details of a bank's customers and the target variable is a binary variable reflecting the fact whether the customer left the bank (closed his account) or he continues to be a customer.</a:t>
            </a:r>
            <a:endParaRPr lang="en-CN" b="1" dirty="0">
              <a:solidFill>
                <a:schemeClr val="bg1"/>
              </a:solidFill>
              <a:latin typeface="Apple Braille" pitchFamily="2" charset="0"/>
              <a:ea typeface="Times New Roman" panose="02020603050405020304" pitchFamily="18" charset="0"/>
            </a:endParaRPr>
          </a:p>
        </p:txBody>
      </p:sp>
      <p:sp>
        <p:nvSpPr>
          <p:cNvPr id="7" name="Rectangle 6">
            <a:extLst>
              <a:ext uri="{FF2B5EF4-FFF2-40B4-BE49-F238E27FC236}">
                <a16:creationId xmlns:a16="http://schemas.microsoft.com/office/drawing/2014/main" id="{9F725695-BFE5-CF4D-BC2B-0EAAA395173E}"/>
              </a:ext>
            </a:extLst>
          </p:cNvPr>
          <p:cNvSpPr/>
          <p:nvPr/>
        </p:nvSpPr>
        <p:spPr>
          <a:xfrm>
            <a:off x="3410489" y="2641410"/>
            <a:ext cx="5371022" cy="584775"/>
          </a:xfrm>
          <a:prstGeom prst="rect">
            <a:avLst/>
          </a:prstGeom>
        </p:spPr>
        <p:txBody>
          <a:bodyPr wrap="none">
            <a:spAutoFit/>
          </a:bodyPr>
          <a:lstStyle/>
          <a:p>
            <a:r>
              <a:rPr lang="en-US" sz="3200" b="1" u="sng" dirty="0">
                <a:solidFill>
                  <a:schemeClr val="bg1"/>
                </a:solidFill>
                <a:latin typeface="Microsoft YaHei" panose="020B0503020204020204" pitchFamily="34" charset="-122"/>
                <a:ea typeface="Microsoft YaHei" panose="020B0503020204020204" pitchFamily="34" charset="-122"/>
              </a:rPr>
              <a:t>Churn Prediction Dataset</a:t>
            </a:r>
            <a:endParaRPr lang="en-CN" sz="3200" u="sng" dirty="0"/>
          </a:p>
        </p:txBody>
      </p:sp>
    </p:spTree>
    <p:extLst>
      <p:ext uri="{BB962C8B-B14F-4D97-AF65-F5344CB8AC3E}">
        <p14:creationId xmlns:p14="http://schemas.microsoft.com/office/powerpoint/2010/main" val="1254213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6" y="103563"/>
            <a:ext cx="8100381"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b="1" dirty="0">
                <a:solidFill>
                  <a:schemeClr val="bg1"/>
                </a:solidFill>
                <a:latin typeface="Microsoft YaHei" panose="020B0503020204020204" pitchFamily="34" charset="-122"/>
                <a:ea typeface="Microsoft YaHei" panose="020B0503020204020204" pitchFamily="34" charset="-122"/>
              </a:rPr>
              <a:t>Churn Prediction Dataset Summary</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86EE6C41-E997-E940-917F-1FCA90777C37}"/>
              </a:ext>
            </a:extLst>
          </p:cNvPr>
          <p:cNvPicPr>
            <a:picLocks noChangeAspect="1"/>
          </p:cNvPicPr>
          <p:nvPr/>
        </p:nvPicPr>
        <p:blipFill>
          <a:blip r:embed="rId5"/>
          <a:stretch>
            <a:fillRect/>
          </a:stretch>
        </p:blipFill>
        <p:spPr>
          <a:xfrm>
            <a:off x="1359836" y="979656"/>
            <a:ext cx="9472328" cy="2249678"/>
          </a:xfrm>
          <a:prstGeom prst="rect">
            <a:avLst/>
          </a:prstGeom>
        </p:spPr>
      </p:pic>
      <p:sp>
        <p:nvSpPr>
          <p:cNvPr id="18" name="Rectangle 17">
            <a:extLst>
              <a:ext uri="{FF2B5EF4-FFF2-40B4-BE49-F238E27FC236}">
                <a16:creationId xmlns:a16="http://schemas.microsoft.com/office/drawing/2014/main" id="{D4B7BAC3-7405-734C-A3F1-F90CAF02EB3A}"/>
              </a:ext>
            </a:extLst>
          </p:cNvPr>
          <p:cNvSpPr/>
          <p:nvPr/>
        </p:nvSpPr>
        <p:spPr>
          <a:xfrm>
            <a:off x="1071419" y="3468662"/>
            <a:ext cx="5919738" cy="2308324"/>
          </a:xfrm>
          <a:prstGeom prst="rect">
            <a:avLst/>
          </a:prstGeom>
        </p:spPr>
        <p:txBody>
          <a:bodyPr wrap="square">
            <a:spAutoFit/>
          </a:bodyPr>
          <a:lstStyle/>
          <a:p>
            <a:pPr>
              <a:buFont typeface="Arial" panose="020B0604020202020204" pitchFamily="34" charset="0"/>
              <a:buChar char="•"/>
            </a:pPr>
            <a:r>
              <a:rPr lang="en-US" sz="1200" dirty="0">
                <a:solidFill>
                  <a:srgbClr val="000000"/>
                </a:solidFill>
                <a:latin typeface="Helvetica Neue" panose="02000503000000020004" pitchFamily="2" charset="0"/>
              </a:rPr>
              <a:t>1) </a:t>
            </a:r>
            <a:r>
              <a:rPr lang="en-US" sz="1200" b="1" dirty="0">
                <a:solidFill>
                  <a:srgbClr val="000000"/>
                </a:solidFill>
                <a:latin typeface="Helvetica Neue" panose="02000503000000020004" pitchFamily="2" charset="0"/>
              </a:rPr>
              <a:t>Surname :</a:t>
            </a:r>
            <a:r>
              <a:rPr lang="en-US" sz="1200" dirty="0">
                <a:solidFill>
                  <a:srgbClr val="000000"/>
                </a:solidFill>
                <a:latin typeface="Helvetica Neue" panose="02000503000000020004" pitchFamily="2" charset="0"/>
              </a:rPr>
              <a:t> The surname of the customer</a:t>
            </a:r>
          </a:p>
          <a:p>
            <a:pPr>
              <a:buFont typeface="Arial" panose="020B0604020202020204" pitchFamily="34" charset="0"/>
              <a:buChar char="•"/>
            </a:pPr>
            <a:r>
              <a:rPr lang="en-US" sz="1200" dirty="0">
                <a:solidFill>
                  <a:srgbClr val="000000"/>
                </a:solidFill>
                <a:latin typeface="Helvetica Neue" panose="02000503000000020004" pitchFamily="2" charset="0"/>
              </a:rPr>
              <a:t>2) </a:t>
            </a:r>
            <a:r>
              <a:rPr lang="en-US" sz="1200" b="1" dirty="0" err="1">
                <a:solidFill>
                  <a:srgbClr val="000000"/>
                </a:solidFill>
                <a:latin typeface="Helvetica Neue" panose="02000503000000020004" pitchFamily="2" charset="0"/>
              </a:rPr>
              <a:t>CreditScore</a:t>
            </a:r>
            <a:r>
              <a:rPr lang="en-US" sz="1200" b="1" dirty="0">
                <a:solidFill>
                  <a:srgbClr val="000000"/>
                </a:solidFill>
                <a:latin typeface="Helvetica Neue" panose="02000503000000020004" pitchFamily="2" charset="0"/>
              </a:rPr>
              <a:t> :</a:t>
            </a:r>
            <a:r>
              <a:rPr lang="en-US" sz="1200" dirty="0">
                <a:solidFill>
                  <a:srgbClr val="000000"/>
                </a:solidFill>
                <a:latin typeface="Helvetica Neue" panose="02000503000000020004" pitchFamily="2" charset="0"/>
              </a:rPr>
              <a:t> The credit score of the customer</a:t>
            </a:r>
          </a:p>
          <a:p>
            <a:pPr>
              <a:buFont typeface="Arial" panose="020B0604020202020204" pitchFamily="34" charset="0"/>
              <a:buChar char="•"/>
            </a:pPr>
            <a:r>
              <a:rPr lang="en-US" sz="1200" dirty="0">
                <a:solidFill>
                  <a:srgbClr val="000000"/>
                </a:solidFill>
                <a:latin typeface="Helvetica Neue" panose="02000503000000020004" pitchFamily="2" charset="0"/>
              </a:rPr>
              <a:t>3) </a:t>
            </a:r>
            <a:r>
              <a:rPr lang="en-US" sz="1200" b="1" dirty="0">
                <a:solidFill>
                  <a:srgbClr val="000000"/>
                </a:solidFill>
                <a:latin typeface="Helvetica Neue" panose="02000503000000020004" pitchFamily="2" charset="0"/>
              </a:rPr>
              <a:t>Geography :</a:t>
            </a:r>
            <a:r>
              <a:rPr lang="en-US" sz="1200" dirty="0">
                <a:solidFill>
                  <a:srgbClr val="000000"/>
                </a:solidFill>
                <a:latin typeface="Helvetica Neue" panose="02000503000000020004" pitchFamily="2" charset="0"/>
              </a:rPr>
              <a:t> The country of the customer(Germany/France/Spain)</a:t>
            </a:r>
          </a:p>
          <a:p>
            <a:pPr>
              <a:buFont typeface="Arial" panose="020B0604020202020204" pitchFamily="34" charset="0"/>
              <a:buChar char="•"/>
            </a:pPr>
            <a:r>
              <a:rPr lang="en-US" sz="1200" dirty="0">
                <a:solidFill>
                  <a:srgbClr val="000000"/>
                </a:solidFill>
                <a:latin typeface="Helvetica Neue" panose="02000503000000020004" pitchFamily="2" charset="0"/>
              </a:rPr>
              <a:t>4) </a:t>
            </a:r>
            <a:r>
              <a:rPr lang="en-US" sz="1200" b="1" dirty="0">
                <a:solidFill>
                  <a:srgbClr val="000000"/>
                </a:solidFill>
                <a:latin typeface="Helvetica Neue" panose="02000503000000020004" pitchFamily="2" charset="0"/>
              </a:rPr>
              <a:t>Gender :</a:t>
            </a:r>
            <a:r>
              <a:rPr lang="en-US" sz="1200" dirty="0">
                <a:solidFill>
                  <a:srgbClr val="000000"/>
                </a:solidFill>
                <a:latin typeface="Helvetica Neue" panose="02000503000000020004" pitchFamily="2" charset="0"/>
              </a:rPr>
              <a:t> The gender of the customer (Female/Male)</a:t>
            </a:r>
          </a:p>
          <a:p>
            <a:pPr>
              <a:buFont typeface="Arial" panose="020B0604020202020204" pitchFamily="34" charset="0"/>
              <a:buChar char="•"/>
            </a:pPr>
            <a:r>
              <a:rPr lang="en-US" sz="1200" dirty="0">
                <a:solidFill>
                  <a:srgbClr val="000000"/>
                </a:solidFill>
                <a:latin typeface="Helvetica Neue" panose="02000503000000020004" pitchFamily="2" charset="0"/>
              </a:rPr>
              <a:t>5) </a:t>
            </a:r>
            <a:r>
              <a:rPr lang="en-US" sz="1200" b="1" dirty="0">
                <a:solidFill>
                  <a:srgbClr val="000000"/>
                </a:solidFill>
                <a:latin typeface="Helvetica Neue" panose="02000503000000020004" pitchFamily="2" charset="0"/>
              </a:rPr>
              <a:t>Age :</a:t>
            </a:r>
            <a:r>
              <a:rPr lang="en-US" sz="1200" dirty="0">
                <a:solidFill>
                  <a:srgbClr val="000000"/>
                </a:solidFill>
                <a:latin typeface="Helvetica Neue" panose="02000503000000020004" pitchFamily="2" charset="0"/>
              </a:rPr>
              <a:t> The age of the customer</a:t>
            </a:r>
          </a:p>
          <a:p>
            <a:pPr>
              <a:buFont typeface="Arial" panose="020B0604020202020204" pitchFamily="34" charset="0"/>
              <a:buChar char="•"/>
            </a:pPr>
            <a:r>
              <a:rPr lang="en-US" sz="1200" dirty="0">
                <a:solidFill>
                  <a:srgbClr val="000000"/>
                </a:solidFill>
                <a:latin typeface="Helvetica Neue" panose="02000503000000020004" pitchFamily="2" charset="0"/>
              </a:rPr>
              <a:t>6) </a:t>
            </a:r>
            <a:r>
              <a:rPr lang="en-US" sz="1200" b="1" dirty="0">
                <a:solidFill>
                  <a:srgbClr val="000000"/>
                </a:solidFill>
                <a:latin typeface="Helvetica Neue" panose="02000503000000020004" pitchFamily="2" charset="0"/>
              </a:rPr>
              <a:t>Tenure :</a:t>
            </a:r>
            <a:r>
              <a:rPr lang="en-US" sz="1200" dirty="0">
                <a:solidFill>
                  <a:srgbClr val="000000"/>
                </a:solidFill>
                <a:latin typeface="Helvetica Neue" panose="02000503000000020004" pitchFamily="2" charset="0"/>
              </a:rPr>
              <a:t> The customer's number of years in the in the bank</a:t>
            </a:r>
          </a:p>
          <a:p>
            <a:pPr>
              <a:buFont typeface="Arial" panose="020B0604020202020204" pitchFamily="34" charset="0"/>
              <a:buChar char="•"/>
            </a:pPr>
            <a:r>
              <a:rPr lang="en-US" sz="1200" dirty="0">
                <a:solidFill>
                  <a:srgbClr val="000000"/>
                </a:solidFill>
                <a:latin typeface="Helvetica Neue" panose="02000503000000020004" pitchFamily="2" charset="0"/>
              </a:rPr>
              <a:t>7) </a:t>
            </a:r>
            <a:r>
              <a:rPr lang="en-US" sz="1200" b="1" dirty="0">
                <a:solidFill>
                  <a:srgbClr val="000000"/>
                </a:solidFill>
                <a:latin typeface="Helvetica Neue" panose="02000503000000020004" pitchFamily="2" charset="0"/>
              </a:rPr>
              <a:t>Balance :</a:t>
            </a:r>
            <a:r>
              <a:rPr lang="en-US" sz="1200" dirty="0">
                <a:solidFill>
                  <a:srgbClr val="000000"/>
                </a:solidFill>
                <a:latin typeface="Helvetica Neue" panose="02000503000000020004" pitchFamily="2" charset="0"/>
              </a:rPr>
              <a:t> The customer's account balance</a:t>
            </a:r>
          </a:p>
          <a:p>
            <a:pPr>
              <a:buFont typeface="Arial" panose="020B0604020202020204" pitchFamily="34" charset="0"/>
              <a:buChar char="•"/>
            </a:pPr>
            <a:r>
              <a:rPr lang="en-US" sz="1200" dirty="0">
                <a:solidFill>
                  <a:srgbClr val="000000"/>
                </a:solidFill>
                <a:latin typeface="Helvetica Neue" panose="02000503000000020004" pitchFamily="2" charset="0"/>
              </a:rPr>
              <a:t>8) </a:t>
            </a:r>
            <a:r>
              <a:rPr lang="en-US" sz="1200" b="1" dirty="0" err="1">
                <a:solidFill>
                  <a:srgbClr val="000000"/>
                </a:solidFill>
                <a:latin typeface="Helvetica Neue" panose="02000503000000020004" pitchFamily="2" charset="0"/>
              </a:rPr>
              <a:t>NumOfProducts</a:t>
            </a:r>
            <a:r>
              <a:rPr lang="en-US" sz="1200" b="1" dirty="0">
                <a:solidFill>
                  <a:srgbClr val="000000"/>
                </a:solidFill>
                <a:latin typeface="Helvetica Neue" panose="02000503000000020004" pitchFamily="2" charset="0"/>
              </a:rPr>
              <a:t> :</a:t>
            </a:r>
            <a:r>
              <a:rPr lang="en-US" sz="1200" dirty="0">
                <a:solidFill>
                  <a:srgbClr val="000000"/>
                </a:solidFill>
                <a:latin typeface="Helvetica Neue" panose="02000503000000020004" pitchFamily="2" charset="0"/>
              </a:rPr>
              <a:t> The number of bank products that the customer uses</a:t>
            </a:r>
          </a:p>
          <a:p>
            <a:pPr>
              <a:buFont typeface="Arial" panose="020B0604020202020204" pitchFamily="34" charset="0"/>
              <a:buChar char="•"/>
            </a:pPr>
            <a:r>
              <a:rPr lang="en-US" sz="1200" dirty="0">
                <a:solidFill>
                  <a:srgbClr val="000000"/>
                </a:solidFill>
                <a:latin typeface="Helvetica Neue" panose="02000503000000020004" pitchFamily="2" charset="0"/>
              </a:rPr>
              <a:t>9) </a:t>
            </a:r>
            <a:r>
              <a:rPr lang="en-US" sz="1200" b="1" dirty="0" err="1">
                <a:solidFill>
                  <a:srgbClr val="000000"/>
                </a:solidFill>
                <a:latin typeface="Helvetica Neue" panose="02000503000000020004" pitchFamily="2" charset="0"/>
              </a:rPr>
              <a:t>HasCrCard</a:t>
            </a:r>
            <a:r>
              <a:rPr lang="en-US" sz="1200" b="1" dirty="0">
                <a:solidFill>
                  <a:srgbClr val="000000"/>
                </a:solidFill>
                <a:latin typeface="Helvetica Neue" panose="02000503000000020004" pitchFamily="2" charset="0"/>
              </a:rPr>
              <a:t> :</a:t>
            </a:r>
            <a:r>
              <a:rPr lang="en-US" sz="1200" dirty="0">
                <a:solidFill>
                  <a:srgbClr val="000000"/>
                </a:solidFill>
                <a:latin typeface="Helvetica Neue" panose="02000503000000020004" pitchFamily="2" charset="0"/>
              </a:rPr>
              <a:t> Does the customer has a card? (0=No,1=Yes)</a:t>
            </a:r>
          </a:p>
          <a:p>
            <a:pPr>
              <a:buFont typeface="Arial" panose="020B0604020202020204" pitchFamily="34" charset="0"/>
              <a:buChar char="•"/>
            </a:pPr>
            <a:r>
              <a:rPr lang="en-US" sz="1200" dirty="0">
                <a:solidFill>
                  <a:srgbClr val="000000"/>
                </a:solidFill>
                <a:latin typeface="Helvetica Neue" panose="02000503000000020004" pitchFamily="2" charset="0"/>
              </a:rPr>
              <a:t>10) </a:t>
            </a:r>
            <a:r>
              <a:rPr lang="en-US" sz="1200" b="1" dirty="0" err="1">
                <a:solidFill>
                  <a:srgbClr val="000000"/>
                </a:solidFill>
                <a:latin typeface="Helvetica Neue" panose="02000503000000020004" pitchFamily="2" charset="0"/>
              </a:rPr>
              <a:t>IsActiveMember</a:t>
            </a:r>
            <a:r>
              <a:rPr lang="en-US" sz="1200" b="1" dirty="0">
                <a:solidFill>
                  <a:srgbClr val="000000"/>
                </a:solidFill>
                <a:latin typeface="Helvetica Neue" panose="02000503000000020004" pitchFamily="2" charset="0"/>
              </a:rPr>
              <a:t> :</a:t>
            </a:r>
            <a:r>
              <a:rPr lang="en-US" sz="1200" dirty="0">
                <a:solidFill>
                  <a:srgbClr val="000000"/>
                </a:solidFill>
                <a:latin typeface="Helvetica Neue" panose="02000503000000020004" pitchFamily="2" charset="0"/>
              </a:rPr>
              <a:t> Does the customer has an active membership (0=No,1=Yes)</a:t>
            </a:r>
          </a:p>
          <a:p>
            <a:pPr>
              <a:buFont typeface="Arial" panose="020B0604020202020204" pitchFamily="34" charset="0"/>
              <a:buChar char="•"/>
            </a:pPr>
            <a:r>
              <a:rPr lang="en-US" sz="1200" dirty="0">
                <a:solidFill>
                  <a:srgbClr val="000000"/>
                </a:solidFill>
                <a:latin typeface="Helvetica Neue" panose="02000503000000020004" pitchFamily="2" charset="0"/>
              </a:rPr>
              <a:t>11) </a:t>
            </a:r>
            <a:r>
              <a:rPr lang="en-US" sz="1200" b="1" dirty="0" err="1">
                <a:solidFill>
                  <a:srgbClr val="000000"/>
                </a:solidFill>
                <a:latin typeface="Helvetica Neue" panose="02000503000000020004" pitchFamily="2" charset="0"/>
              </a:rPr>
              <a:t>EstimatedSalary</a:t>
            </a:r>
            <a:r>
              <a:rPr lang="en-US" sz="1200" b="1" dirty="0">
                <a:solidFill>
                  <a:srgbClr val="000000"/>
                </a:solidFill>
                <a:latin typeface="Helvetica Neue" panose="02000503000000020004" pitchFamily="2" charset="0"/>
              </a:rPr>
              <a:t> :</a:t>
            </a:r>
            <a:r>
              <a:rPr lang="en-US" sz="1200" dirty="0">
                <a:solidFill>
                  <a:srgbClr val="000000"/>
                </a:solidFill>
                <a:latin typeface="Helvetica Neue" panose="02000503000000020004" pitchFamily="2" charset="0"/>
              </a:rPr>
              <a:t> The estimated salary of the customer</a:t>
            </a:r>
          </a:p>
          <a:p>
            <a:pPr>
              <a:buFont typeface="Arial" panose="020B0604020202020204" pitchFamily="34" charset="0"/>
              <a:buChar char="•"/>
            </a:pPr>
            <a:r>
              <a:rPr lang="en-US" sz="1200" dirty="0">
                <a:solidFill>
                  <a:srgbClr val="000000"/>
                </a:solidFill>
                <a:latin typeface="Helvetica Neue" panose="02000503000000020004" pitchFamily="2" charset="0"/>
              </a:rPr>
              <a:t>12) </a:t>
            </a:r>
            <a:r>
              <a:rPr lang="en-US" sz="1200" b="1" dirty="0">
                <a:solidFill>
                  <a:srgbClr val="000000"/>
                </a:solidFill>
                <a:latin typeface="Helvetica Neue" panose="02000503000000020004" pitchFamily="2" charset="0"/>
              </a:rPr>
              <a:t>Exited :</a:t>
            </a:r>
            <a:r>
              <a:rPr lang="en-US" sz="1200" dirty="0">
                <a:solidFill>
                  <a:srgbClr val="000000"/>
                </a:solidFill>
                <a:latin typeface="Helvetica Neue" panose="02000503000000020004" pitchFamily="2" charset="0"/>
              </a:rPr>
              <a:t> Churned or not? (0=No,1=Yes)</a:t>
            </a:r>
            <a:endParaRPr lang="en-US" sz="1200" b="0" i="0" u="none" strike="noStrike" dirty="0">
              <a:solidFill>
                <a:srgbClr val="00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E7E1EC2C-1FCF-0C44-AC7C-B6FC518D6EC6}"/>
              </a:ext>
            </a:extLst>
          </p:cNvPr>
          <p:cNvPicPr>
            <a:picLocks noChangeAspect="1"/>
          </p:cNvPicPr>
          <p:nvPr/>
        </p:nvPicPr>
        <p:blipFill>
          <a:blip r:embed="rId6"/>
          <a:stretch>
            <a:fillRect/>
          </a:stretch>
        </p:blipFill>
        <p:spPr>
          <a:xfrm>
            <a:off x="7010315" y="3468662"/>
            <a:ext cx="5035660" cy="2116959"/>
          </a:xfrm>
          <a:prstGeom prst="rect">
            <a:avLst/>
          </a:prstGeom>
        </p:spPr>
      </p:pic>
      <p:sp>
        <p:nvSpPr>
          <p:cNvPr id="20" name="TextBox 19">
            <a:extLst>
              <a:ext uri="{FF2B5EF4-FFF2-40B4-BE49-F238E27FC236}">
                <a16:creationId xmlns:a16="http://schemas.microsoft.com/office/drawing/2014/main" id="{E41C1A3D-096E-614C-881E-2DEA866E39DC}"/>
              </a:ext>
            </a:extLst>
          </p:cNvPr>
          <p:cNvSpPr txBox="1"/>
          <p:nvPr/>
        </p:nvSpPr>
        <p:spPr>
          <a:xfrm>
            <a:off x="5080330" y="664749"/>
            <a:ext cx="1724232"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 First 5 rows data</a:t>
            </a:r>
          </a:p>
        </p:txBody>
      </p:sp>
      <p:sp>
        <p:nvSpPr>
          <p:cNvPr id="22" name="TextBox 21">
            <a:extLst>
              <a:ext uri="{FF2B5EF4-FFF2-40B4-BE49-F238E27FC236}">
                <a16:creationId xmlns:a16="http://schemas.microsoft.com/office/drawing/2014/main" id="{42EDF9AF-C384-6340-9F6D-80C3AE0B9D51}"/>
              </a:ext>
            </a:extLst>
          </p:cNvPr>
          <p:cNvSpPr txBox="1"/>
          <p:nvPr/>
        </p:nvSpPr>
        <p:spPr>
          <a:xfrm>
            <a:off x="2209856" y="5825960"/>
            <a:ext cx="1968061"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a:t>
            </a:r>
            <a:r>
              <a:rPr lang="en-CN" sz="1100" b="1" dirty="0">
                <a:solidFill>
                  <a:schemeClr val="bg1"/>
                </a:solidFill>
                <a:latin typeface="Microsoft YaHei" panose="020B0503020204020204" pitchFamily="34" charset="-122"/>
                <a:ea typeface="Microsoft YaHei" panose="020B0503020204020204" pitchFamily="34" charset="-122"/>
              </a:rPr>
              <a:t>ata Interpretation</a:t>
            </a:r>
          </a:p>
        </p:txBody>
      </p:sp>
      <p:sp>
        <p:nvSpPr>
          <p:cNvPr id="23" name="TextBox 22">
            <a:extLst>
              <a:ext uri="{FF2B5EF4-FFF2-40B4-BE49-F238E27FC236}">
                <a16:creationId xmlns:a16="http://schemas.microsoft.com/office/drawing/2014/main" id="{634F031A-D527-EC41-A676-26C189F20093}"/>
              </a:ext>
            </a:extLst>
          </p:cNvPr>
          <p:cNvSpPr txBox="1"/>
          <p:nvPr/>
        </p:nvSpPr>
        <p:spPr>
          <a:xfrm>
            <a:off x="8544114" y="5824949"/>
            <a:ext cx="1968061"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Descriptive statistics</a:t>
            </a:r>
            <a:endParaRPr lang="en-CN" sz="1100" b="1" dirty="0">
              <a:solidFill>
                <a:schemeClr val="bg1"/>
              </a:solidFill>
              <a:latin typeface="Microsoft YaHei" panose="020B0503020204020204" pitchFamily="34" charset="-122"/>
              <a:ea typeface="Microsoft YaHei" panose="020B0503020204020204" pitchFamily="34" charset="-122"/>
            </a:endParaRPr>
          </a:p>
        </p:txBody>
      </p:sp>
      <p:cxnSp>
        <p:nvCxnSpPr>
          <p:cNvPr id="5" name="Straight Connector 4">
            <a:extLst>
              <a:ext uri="{FF2B5EF4-FFF2-40B4-BE49-F238E27FC236}">
                <a16:creationId xmlns:a16="http://schemas.microsoft.com/office/drawing/2014/main" id="{7A56F7EC-077E-D046-BC85-48BF31CAD065}"/>
              </a:ext>
            </a:extLst>
          </p:cNvPr>
          <p:cNvCxnSpPr>
            <a:cxnSpLocks/>
          </p:cNvCxnSpPr>
          <p:nvPr/>
        </p:nvCxnSpPr>
        <p:spPr>
          <a:xfrm>
            <a:off x="1246909" y="3342586"/>
            <a:ext cx="10799066" cy="0"/>
          </a:xfrm>
          <a:prstGeom prst="line">
            <a:avLst/>
          </a:prstGeom>
          <a:ln w="44450">
            <a:solidFill>
              <a:srgbClr val="171C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7268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8138982"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Correlation&amp; Skewness&amp; Kurtosis</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5" name="Picture 4">
            <a:extLst>
              <a:ext uri="{FF2B5EF4-FFF2-40B4-BE49-F238E27FC236}">
                <a16:creationId xmlns:a16="http://schemas.microsoft.com/office/drawing/2014/main" id="{5BEA0874-7498-7C43-9A7F-8ADB8DE8BD45}"/>
              </a:ext>
            </a:extLst>
          </p:cNvPr>
          <p:cNvPicPr>
            <a:picLocks noChangeAspect="1"/>
          </p:cNvPicPr>
          <p:nvPr/>
        </p:nvPicPr>
        <p:blipFill>
          <a:blip r:embed="rId5"/>
          <a:stretch>
            <a:fillRect/>
          </a:stretch>
        </p:blipFill>
        <p:spPr>
          <a:xfrm>
            <a:off x="7850907" y="715600"/>
            <a:ext cx="3776794" cy="2387628"/>
          </a:xfrm>
          <a:prstGeom prst="rect">
            <a:avLst/>
          </a:prstGeom>
        </p:spPr>
      </p:pic>
      <p:pic>
        <p:nvPicPr>
          <p:cNvPr id="7" name="Picture 6">
            <a:extLst>
              <a:ext uri="{FF2B5EF4-FFF2-40B4-BE49-F238E27FC236}">
                <a16:creationId xmlns:a16="http://schemas.microsoft.com/office/drawing/2014/main" id="{111AC858-472E-E24B-8872-357E46A02528}"/>
              </a:ext>
            </a:extLst>
          </p:cNvPr>
          <p:cNvPicPr>
            <a:picLocks noChangeAspect="1"/>
          </p:cNvPicPr>
          <p:nvPr/>
        </p:nvPicPr>
        <p:blipFill>
          <a:blip r:embed="rId6"/>
          <a:stretch>
            <a:fillRect/>
          </a:stretch>
        </p:blipFill>
        <p:spPr>
          <a:xfrm>
            <a:off x="7850905" y="3493162"/>
            <a:ext cx="3776793" cy="2387628"/>
          </a:xfrm>
          <a:prstGeom prst="rect">
            <a:avLst/>
          </a:prstGeom>
        </p:spPr>
      </p:pic>
      <p:sp>
        <p:nvSpPr>
          <p:cNvPr id="23" name="TextBox 22">
            <a:extLst>
              <a:ext uri="{FF2B5EF4-FFF2-40B4-BE49-F238E27FC236}">
                <a16:creationId xmlns:a16="http://schemas.microsoft.com/office/drawing/2014/main" id="{85DB8715-D68A-A24F-A4C7-4A53E77BC98C}"/>
              </a:ext>
            </a:extLst>
          </p:cNvPr>
          <p:cNvSpPr txBox="1"/>
          <p:nvPr/>
        </p:nvSpPr>
        <p:spPr>
          <a:xfrm>
            <a:off x="8429360" y="3167390"/>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Skewness of all numeric data </a:t>
            </a:r>
            <a:endParaRPr lang="en-CN" sz="1100" b="1" dirty="0">
              <a:solidFill>
                <a:schemeClr val="bg1"/>
              </a:solidFill>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D34C1AC8-75F6-B54D-8196-3A508313A7B1}"/>
              </a:ext>
            </a:extLst>
          </p:cNvPr>
          <p:cNvSpPr txBox="1"/>
          <p:nvPr/>
        </p:nvSpPr>
        <p:spPr>
          <a:xfrm>
            <a:off x="8429360" y="5990060"/>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Kurtosis of all numeric data </a:t>
            </a:r>
            <a:endParaRPr lang="en-CN" sz="1100" b="1" dirty="0">
              <a:solidFill>
                <a:schemeClr val="bg1"/>
              </a:solidFill>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8F554460-23F4-C94E-995B-A04FAE3D617A}"/>
              </a:ext>
            </a:extLst>
          </p:cNvPr>
          <p:cNvPicPr>
            <a:picLocks noChangeAspect="1"/>
          </p:cNvPicPr>
          <p:nvPr/>
        </p:nvPicPr>
        <p:blipFill>
          <a:blip r:embed="rId7"/>
          <a:stretch>
            <a:fillRect/>
          </a:stretch>
        </p:blipFill>
        <p:spPr>
          <a:xfrm>
            <a:off x="1396506" y="715600"/>
            <a:ext cx="5294724" cy="5165190"/>
          </a:xfrm>
          <a:prstGeom prst="rect">
            <a:avLst/>
          </a:prstGeom>
        </p:spPr>
      </p:pic>
      <p:sp>
        <p:nvSpPr>
          <p:cNvPr id="32" name="TextBox 31">
            <a:extLst>
              <a:ext uri="{FF2B5EF4-FFF2-40B4-BE49-F238E27FC236}">
                <a16:creationId xmlns:a16="http://schemas.microsoft.com/office/drawing/2014/main" id="{00B8B654-BD6B-9E45-BA04-9E50DE74CDD6}"/>
              </a:ext>
            </a:extLst>
          </p:cNvPr>
          <p:cNvSpPr txBox="1"/>
          <p:nvPr/>
        </p:nvSpPr>
        <p:spPr>
          <a:xfrm>
            <a:off x="2733925" y="5990060"/>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Heat map of data correlation </a:t>
            </a:r>
            <a:endParaRPr lang="en-CN" sz="1100" b="1" dirty="0">
              <a:solidFill>
                <a:schemeClr val="bg1"/>
              </a:solidFill>
              <a:latin typeface="Microsoft YaHei" panose="020B0503020204020204" pitchFamily="34" charset="-122"/>
              <a:ea typeface="Microsoft YaHei" panose="020B0503020204020204" pitchFamily="34" charset="-122"/>
            </a:endParaRPr>
          </a:p>
        </p:txBody>
      </p:sp>
      <p:cxnSp>
        <p:nvCxnSpPr>
          <p:cNvPr id="33" name="Straight Connector 32">
            <a:extLst>
              <a:ext uri="{FF2B5EF4-FFF2-40B4-BE49-F238E27FC236}">
                <a16:creationId xmlns:a16="http://schemas.microsoft.com/office/drawing/2014/main" id="{05CDB908-BC06-F248-9704-55009892FC32}"/>
              </a:ext>
            </a:extLst>
          </p:cNvPr>
          <p:cNvCxnSpPr>
            <a:cxnSpLocks/>
          </p:cNvCxnSpPr>
          <p:nvPr/>
        </p:nvCxnSpPr>
        <p:spPr>
          <a:xfrm>
            <a:off x="7267698" y="715600"/>
            <a:ext cx="0" cy="5165190"/>
          </a:xfrm>
          <a:prstGeom prst="line">
            <a:avLst/>
          </a:prstGeom>
          <a:ln w="44450">
            <a:solidFill>
              <a:srgbClr val="171C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61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U_PP_slide_Footer_sized.png"/>
          <p:cNvPicPr>
            <a:picLocks noChangeAspect="1"/>
          </p:cNvPicPr>
          <p:nvPr/>
        </p:nvPicPr>
        <p:blipFill>
          <a:blip r:embed="rId3" cstate="screen"/>
          <a:stretch>
            <a:fillRect/>
          </a:stretch>
        </p:blipFill>
        <p:spPr>
          <a:xfrm>
            <a:off x="0" y="6327909"/>
            <a:ext cx="12192000" cy="537882"/>
          </a:xfrm>
          <a:prstGeom prst="rect">
            <a:avLst/>
          </a:prstGeom>
        </p:spPr>
      </p:pic>
      <p:sp>
        <p:nvSpPr>
          <p:cNvPr id="8" name="TextBox 7">
            <a:extLst>
              <a:ext uri="{FF2B5EF4-FFF2-40B4-BE49-F238E27FC236}">
                <a16:creationId xmlns:a16="http://schemas.microsoft.com/office/drawing/2014/main" id="{418B99EE-F989-1A46-8BDE-A4DB4646B142}"/>
              </a:ext>
            </a:extLst>
          </p:cNvPr>
          <p:cNvSpPr txBox="1"/>
          <p:nvPr/>
        </p:nvSpPr>
        <p:spPr>
          <a:xfrm>
            <a:off x="7850908" y="6412184"/>
            <a:ext cx="2564420"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Presenter</a:t>
            </a:r>
            <a:r>
              <a:rPr lang="en-CN" dirty="0">
                <a:solidFill>
                  <a:schemeClr val="bg1"/>
                </a:solidFill>
                <a:latin typeface="Microsoft YaHei" panose="020B0503020204020204" pitchFamily="34" charset="-122"/>
                <a:ea typeface="Microsoft YaHei" panose="020B0503020204020204" pitchFamily="34" charset="-122"/>
              </a:rPr>
              <a:t>: Lyu Yunfan</a:t>
            </a:r>
          </a:p>
        </p:txBody>
      </p:sp>
      <p:pic>
        <p:nvPicPr>
          <p:cNvPr id="10" name="Picture 9" descr="NTU_PP_slide_Footer_sized.png">
            <a:extLst>
              <a:ext uri="{FF2B5EF4-FFF2-40B4-BE49-F238E27FC236}">
                <a16:creationId xmlns:a16="http://schemas.microsoft.com/office/drawing/2014/main" id="{DCE0FFF9-4A60-0C40-9AB1-07FFB4AB1D5E}"/>
              </a:ext>
            </a:extLst>
          </p:cNvPr>
          <p:cNvPicPr>
            <a:picLocks noChangeAspect="1"/>
          </p:cNvPicPr>
          <p:nvPr/>
        </p:nvPicPr>
        <p:blipFill rotWithShape="1">
          <a:blip r:embed="rId3" cstate="screen"/>
          <a:srcRect r="93182"/>
          <a:stretch/>
        </p:blipFill>
        <p:spPr>
          <a:xfrm>
            <a:off x="0" y="0"/>
            <a:ext cx="10547927" cy="537882"/>
          </a:xfrm>
          <a:prstGeom prst="rect">
            <a:avLst/>
          </a:prstGeom>
        </p:spPr>
      </p:pic>
      <p:pic>
        <p:nvPicPr>
          <p:cNvPr id="14" name="Picture 13">
            <a:extLst>
              <a:ext uri="{FF2B5EF4-FFF2-40B4-BE49-F238E27FC236}">
                <a16:creationId xmlns:a16="http://schemas.microsoft.com/office/drawing/2014/main" id="{EA6DC5B1-6181-944B-B832-E96DD2BE7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363" y="77517"/>
            <a:ext cx="1285612" cy="460365"/>
          </a:xfrm>
          <a:prstGeom prst="rect">
            <a:avLst/>
          </a:prstGeom>
        </p:spPr>
      </p:pic>
      <p:cxnSp>
        <p:nvCxnSpPr>
          <p:cNvPr id="16" name="Straight Connector 15">
            <a:extLst>
              <a:ext uri="{FF2B5EF4-FFF2-40B4-BE49-F238E27FC236}">
                <a16:creationId xmlns:a16="http://schemas.microsoft.com/office/drawing/2014/main" id="{7D43376C-D639-EC43-B74A-2FF9882DA12B}"/>
              </a:ext>
            </a:extLst>
          </p:cNvPr>
          <p:cNvCxnSpPr/>
          <p:nvPr/>
        </p:nvCxnSpPr>
        <p:spPr>
          <a:xfrm>
            <a:off x="694575" y="-5379"/>
            <a:ext cx="0" cy="5378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D2F61D-5B91-534A-8327-DF39E0F538F2}"/>
              </a:ext>
            </a:extLst>
          </p:cNvPr>
          <p:cNvSpPr txBox="1"/>
          <p:nvPr/>
        </p:nvSpPr>
        <p:spPr>
          <a:xfrm>
            <a:off x="815007" y="103563"/>
            <a:ext cx="7295837" cy="369332"/>
          </a:xfrm>
          <a:prstGeom prst="rect">
            <a:avLst/>
          </a:prstGeom>
          <a:noFill/>
        </p:spPr>
        <p:txBody>
          <a:bodyPr wrap="square" rtlCol="0">
            <a:spAutoFit/>
          </a:bodyPr>
          <a:lstStyle/>
          <a:p>
            <a:r>
              <a:rPr lang="en-US" b="1" dirty="0">
                <a:solidFill>
                  <a:schemeClr val="bg1"/>
                </a:solidFill>
                <a:latin typeface="Microsoft YaHei" panose="020B0503020204020204" pitchFamily="34" charset="-122"/>
                <a:ea typeface="Microsoft YaHei" panose="020B0503020204020204" pitchFamily="34" charset="-122"/>
              </a:rPr>
              <a:t>Exploratory Data Analysis</a:t>
            </a:r>
            <a:r>
              <a:rPr lang="zh-CN" altLang="en-US" b="1" dirty="0">
                <a:solidFill>
                  <a:schemeClr val="bg1"/>
                </a:solidFill>
                <a:latin typeface="Microsoft YaHei" panose="020B0503020204020204" pitchFamily="34" charset="-122"/>
                <a:ea typeface="Microsoft YaHei" panose="020B0503020204020204" pitchFamily="34" charset="-122"/>
              </a:rPr>
              <a:t> </a:t>
            </a:r>
            <a:r>
              <a:rPr lang="en-US" altLang="zh-CN" b="1" dirty="0">
                <a:solidFill>
                  <a:schemeClr val="bg1"/>
                </a:solidFill>
                <a:latin typeface="Microsoft YaHei" panose="020B0503020204020204" pitchFamily="34" charset="-122"/>
                <a:ea typeface="Microsoft YaHei" panose="020B0503020204020204" pitchFamily="34" charset="-122"/>
              </a:rPr>
              <a:t>—— Pair Plot</a:t>
            </a:r>
            <a:endParaRPr lang="en-CN" b="1" dirty="0">
              <a:solidFill>
                <a:schemeClr val="bg1"/>
              </a:solidFill>
              <a:latin typeface="Microsoft YaHei" panose="020B0503020204020204" pitchFamily="34" charset="-122"/>
              <a:ea typeface="Microsoft YaHei" panose="020B0503020204020204" pitchFamily="34" charset="-122"/>
            </a:endParaRPr>
          </a:p>
        </p:txBody>
      </p:sp>
      <p:sp>
        <p:nvSpPr>
          <p:cNvPr id="21" name="Pentagon 20">
            <a:extLst>
              <a:ext uri="{FF2B5EF4-FFF2-40B4-BE49-F238E27FC236}">
                <a16:creationId xmlns:a16="http://schemas.microsoft.com/office/drawing/2014/main" id="{CCAD745A-F031-AF43-AFB2-81BFA045059F}"/>
              </a:ext>
            </a:extLst>
          </p:cNvPr>
          <p:cNvSpPr/>
          <p:nvPr/>
        </p:nvSpPr>
        <p:spPr>
          <a:xfrm>
            <a:off x="-42441" y="1239058"/>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Background</a:t>
            </a:r>
          </a:p>
        </p:txBody>
      </p:sp>
      <p:sp>
        <p:nvSpPr>
          <p:cNvPr id="26" name="Pentagon 25">
            <a:extLst>
              <a:ext uri="{FF2B5EF4-FFF2-40B4-BE49-F238E27FC236}">
                <a16:creationId xmlns:a16="http://schemas.microsoft.com/office/drawing/2014/main" id="{C9828739-EEE8-DC4C-9F3B-5B4B50A496A8}"/>
              </a:ext>
            </a:extLst>
          </p:cNvPr>
          <p:cNvSpPr/>
          <p:nvPr/>
        </p:nvSpPr>
        <p:spPr>
          <a:xfrm>
            <a:off x="-42441" y="1940234"/>
            <a:ext cx="1113860" cy="461818"/>
          </a:xfrm>
          <a:prstGeom prst="homePlate">
            <a:avLst/>
          </a:prstGeom>
          <a:solidFill>
            <a:srgbClr val="171C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EDA</a:t>
            </a:r>
          </a:p>
        </p:txBody>
      </p:sp>
      <p:sp>
        <p:nvSpPr>
          <p:cNvPr id="27" name="Pentagon 26">
            <a:extLst>
              <a:ext uri="{FF2B5EF4-FFF2-40B4-BE49-F238E27FC236}">
                <a16:creationId xmlns:a16="http://schemas.microsoft.com/office/drawing/2014/main" id="{FBFC2AC8-1B8D-D44E-ADA7-A5B4BAC90773}"/>
              </a:ext>
            </a:extLst>
          </p:cNvPr>
          <p:cNvSpPr/>
          <p:nvPr/>
        </p:nvSpPr>
        <p:spPr>
          <a:xfrm>
            <a:off x="-42441" y="2641410"/>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Prediction</a:t>
            </a:r>
          </a:p>
        </p:txBody>
      </p:sp>
      <p:sp>
        <p:nvSpPr>
          <p:cNvPr id="28" name="Pentagon 27">
            <a:extLst>
              <a:ext uri="{FF2B5EF4-FFF2-40B4-BE49-F238E27FC236}">
                <a16:creationId xmlns:a16="http://schemas.microsoft.com/office/drawing/2014/main" id="{3A2A8D12-DA37-8F4B-A3F9-7936D17C37B6}"/>
              </a:ext>
            </a:extLst>
          </p:cNvPr>
          <p:cNvSpPr/>
          <p:nvPr/>
        </p:nvSpPr>
        <p:spPr>
          <a:xfrm>
            <a:off x="-42441" y="3342586"/>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Clustering</a:t>
            </a:r>
          </a:p>
        </p:txBody>
      </p:sp>
      <p:sp>
        <p:nvSpPr>
          <p:cNvPr id="29" name="Pentagon 28">
            <a:extLst>
              <a:ext uri="{FF2B5EF4-FFF2-40B4-BE49-F238E27FC236}">
                <a16:creationId xmlns:a16="http://schemas.microsoft.com/office/drawing/2014/main" id="{5B464332-2BA3-0446-8308-9C1CB41F00D5}"/>
              </a:ext>
            </a:extLst>
          </p:cNvPr>
          <p:cNvSpPr/>
          <p:nvPr/>
        </p:nvSpPr>
        <p:spPr>
          <a:xfrm>
            <a:off x="-42441" y="4043762"/>
            <a:ext cx="1113860" cy="461818"/>
          </a:xfrm>
          <a:prstGeom prst="homePlate">
            <a:avLst/>
          </a:prstGeom>
          <a:solidFill>
            <a:srgbClr val="024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dirty="0"/>
              <a:t>Conclusion</a:t>
            </a:r>
          </a:p>
        </p:txBody>
      </p:sp>
      <p:sp>
        <p:nvSpPr>
          <p:cNvPr id="30" name="TextBox 29">
            <a:extLst>
              <a:ext uri="{FF2B5EF4-FFF2-40B4-BE49-F238E27FC236}">
                <a16:creationId xmlns:a16="http://schemas.microsoft.com/office/drawing/2014/main" id="{242ADDB0-A78B-714C-8D9B-9CE0EA28D4BB}"/>
              </a:ext>
            </a:extLst>
          </p:cNvPr>
          <p:cNvSpPr txBox="1"/>
          <p:nvPr/>
        </p:nvSpPr>
        <p:spPr>
          <a:xfrm>
            <a:off x="62038" y="103563"/>
            <a:ext cx="471604" cy="369332"/>
          </a:xfrm>
          <a:prstGeom prst="rect">
            <a:avLst/>
          </a:prstGeom>
          <a:noFill/>
        </p:spPr>
        <p:txBody>
          <a:bodyPr wrap="none" rtlCol="0">
            <a:spAutoFit/>
          </a:bodyPr>
          <a:lstStyle/>
          <a:p>
            <a:r>
              <a:rPr lang="en-CN" b="1" dirty="0">
                <a:solidFill>
                  <a:schemeClr val="bg1"/>
                </a:solidFill>
                <a:latin typeface="Microsoft YaHei" panose="020B0503020204020204" pitchFamily="34" charset="-122"/>
                <a:ea typeface="Microsoft YaHei" panose="020B0503020204020204" pitchFamily="34" charset="-122"/>
              </a:rPr>
              <a:t>T7</a:t>
            </a:r>
          </a:p>
        </p:txBody>
      </p:sp>
      <p:pic>
        <p:nvPicPr>
          <p:cNvPr id="2" name="Picture 1">
            <a:extLst>
              <a:ext uri="{FF2B5EF4-FFF2-40B4-BE49-F238E27FC236}">
                <a16:creationId xmlns:a16="http://schemas.microsoft.com/office/drawing/2014/main" id="{4417A1D1-1809-E744-B13B-D25C85000BC0}"/>
              </a:ext>
            </a:extLst>
          </p:cNvPr>
          <p:cNvPicPr>
            <a:picLocks noChangeAspect="1"/>
          </p:cNvPicPr>
          <p:nvPr/>
        </p:nvPicPr>
        <p:blipFill>
          <a:blip r:embed="rId5"/>
          <a:stretch>
            <a:fillRect/>
          </a:stretch>
        </p:blipFill>
        <p:spPr>
          <a:xfrm>
            <a:off x="1071419" y="641445"/>
            <a:ext cx="5400757" cy="5347528"/>
          </a:xfrm>
          <a:prstGeom prst="rect">
            <a:avLst/>
          </a:prstGeom>
        </p:spPr>
      </p:pic>
      <p:pic>
        <p:nvPicPr>
          <p:cNvPr id="3" name="Picture 2">
            <a:extLst>
              <a:ext uri="{FF2B5EF4-FFF2-40B4-BE49-F238E27FC236}">
                <a16:creationId xmlns:a16="http://schemas.microsoft.com/office/drawing/2014/main" id="{E3100A96-6217-D741-A3AB-335FD6AD6438}"/>
              </a:ext>
            </a:extLst>
          </p:cNvPr>
          <p:cNvPicPr>
            <a:picLocks noChangeAspect="1"/>
          </p:cNvPicPr>
          <p:nvPr/>
        </p:nvPicPr>
        <p:blipFill>
          <a:blip r:embed="rId6"/>
          <a:stretch>
            <a:fillRect/>
          </a:stretch>
        </p:blipFill>
        <p:spPr>
          <a:xfrm>
            <a:off x="6618201" y="650791"/>
            <a:ext cx="5573799" cy="5338182"/>
          </a:xfrm>
          <a:prstGeom prst="rect">
            <a:avLst/>
          </a:prstGeom>
        </p:spPr>
      </p:pic>
      <p:sp>
        <p:nvSpPr>
          <p:cNvPr id="17" name="TextBox 16">
            <a:extLst>
              <a:ext uri="{FF2B5EF4-FFF2-40B4-BE49-F238E27FC236}">
                <a16:creationId xmlns:a16="http://schemas.microsoft.com/office/drawing/2014/main" id="{18054022-5FDA-5143-AA1E-805D22ADF6E0}"/>
              </a:ext>
            </a:extLst>
          </p:cNvPr>
          <p:cNvSpPr txBox="1"/>
          <p:nvPr/>
        </p:nvSpPr>
        <p:spPr>
          <a:xfrm>
            <a:off x="4786057" y="6023273"/>
            <a:ext cx="2619885" cy="261610"/>
          </a:xfrm>
          <a:prstGeom prst="rect">
            <a:avLst/>
          </a:prstGeom>
          <a:solidFill>
            <a:srgbClr val="171C62"/>
          </a:solidFill>
        </p:spPr>
        <p:txBody>
          <a:bodyPr wrap="square" rtlCol="0">
            <a:spAutoFit/>
          </a:bodyPr>
          <a:lstStyle/>
          <a:p>
            <a:pPr algn="ctr"/>
            <a:r>
              <a:rPr lang="en-CN" sz="1100" b="1" dirty="0">
                <a:solidFill>
                  <a:schemeClr val="bg1"/>
                </a:solidFill>
                <a:latin typeface="Microsoft YaHei" panose="020B0503020204020204" pitchFamily="34" charset="-122"/>
                <a:ea typeface="Microsoft YaHei" panose="020B0503020204020204" pitchFamily="34" charset="-122"/>
              </a:rPr>
              <a:t>Fig :</a:t>
            </a:r>
            <a:r>
              <a:rPr lang="zh-CN" altLang="en-US" sz="1100" b="1" dirty="0">
                <a:solidFill>
                  <a:schemeClr val="bg1"/>
                </a:solidFill>
                <a:latin typeface="Microsoft YaHei" panose="020B0503020204020204" pitchFamily="34" charset="-122"/>
                <a:ea typeface="Microsoft YaHei" panose="020B0503020204020204" pitchFamily="34" charset="-122"/>
              </a:rPr>
              <a:t> </a:t>
            </a:r>
            <a:r>
              <a:rPr lang="en-US" altLang="zh-CN" sz="1100" b="1" dirty="0">
                <a:solidFill>
                  <a:schemeClr val="bg1"/>
                </a:solidFill>
                <a:latin typeface="Microsoft YaHei" panose="020B0503020204020204" pitchFamily="34" charset="-122"/>
                <a:ea typeface="Microsoft YaHei" panose="020B0503020204020204" pitchFamily="34" charset="-122"/>
              </a:rPr>
              <a:t>Pair Plot</a:t>
            </a:r>
            <a:endParaRPr lang="en-CN" sz="11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054430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TM03457503[[fn=引用]]</Template>
  <TotalTime>1993</TotalTime>
  <Words>3940</Words>
  <Application>Microsoft Macintosh PowerPoint</Application>
  <PresentationFormat>Widescreen</PresentationFormat>
  <Paragraphs>901</Paragraphs>
  <Slides>56</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Microsoft YaHei</vt:lpstr>
      <vt:lpstr>Microsoft YaHei</vt:lpstr>
      <vt:lpstr>Apple Braille</vt:lpstr>
      <vt:lpstr>Arial</vt:lpstr>
      <vt:lpstr>Calibri</vt:lpstr>
      <vt:lpstr>Calibri Light</vt:lpstr>
      <vt:lpstr>Cambria Math</vt:lpstr>
      <vt:lpstr>Helvetica Neue</vt:lpstr>
      <vt:lpstr>Times New Roman</vt:lpstr>
      <vt:lpstr>Office Theme</vt:lpstr>
      <vt:lpstr>CUSTOMER CHURN PREDICTION  &amp;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Lyu Yunfan</dc:creator>
  <cp:keywords/>
  <dc:description/>
  <cp:lastModifiedBy>#LYU YUNFAN#</cp:lastModifiedBy>
  <cp:revision>241</cp:revision>
  <dcterms:created xsi:type="dcterms:W3CDTF">2018-07-30T07:45:00Z</dcterms:created>
  <dcterms:modified xsi:type="dcterms:W3CDTF">2020-10-07T11:52:54Z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